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sldIdLst>
    <p:sldId id="256" r:id="rId2"/>
  </p:sldIdLst>
  <p:sldSz cx="43891200" cy="329184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FFFF8B"/>
    <a:srgbClr val="FE9C9C"/>
    <a:srgbClr val="4C0DC9"/>
    <a:srgbClr val="FF6770"/>
    <a:srgbClr val="FF2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4EA"/>
          </a:solidFill>
        </a:fill>
      </a:tcStyle>
    </a:wholeTbl>
    <a:band2H>
      <a:tcTxStyle/>
      <a:tcStyle>
        <a:tcBdr/>
        <a:fill>
          <a:solidFill>
            <a:srgbClr val="E6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EF1"/>
          </a:solidFill>
        </a:fill>
      </a:tcStyle>
    </a:wholeTbl>
    <a:band2H>
      <a:tcTxStyle/>
      <a:tcStyle>
        <a:tcBdr/>
        <a:fill>
          <a:solidFill>
            <a:srgbClr val="E6F6F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9CE"/>
          </a:solidFill>
        </a:fill>
      </a:tcStyle>
    </a:wholeTbl>
    <a:band2H>
      <a:tcTxStyle/>
      <a:tcStyle>
        <a:tcBdr/>
        <a:fill>
          <a:solidFill>
            <a:srgbClr val="F0F4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8934" autoAdjust="0"/>
    <p:restoredTop sz="94652"/>
  </p:normalViewPr>
  <p:slideViewPr>
    <p:cSldViewPr snapToGrid="0" snapToObjects="1">
      <p:cViewPr>
        <p:scale>
          <a:sx n="31" d="100"/>
          <a:sy n="31" d="100"/>
        </p:scale>
        <p:origin x="16" y="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4" name="Shape 84"/>
          <p:cNvSpPr>
            <a:spLocks noGrp="1" noRot="1" noChangeAspect="1"/>
          </p:cNvSpPr>
          <p:nvPr>
            <p:ph type="sldImg"/>
          </p:nvPr>
        </p:nvSpPr>
        <p:spPr>
          <a:xfrm>
            <a:off x="1143000" y="685800"/>
            <a:ext cx="4572000" cy="3429000"/>
          </a:xfrm>
          <a:prstGeom prst="rect">
            <a:avLst/>
          </a:prstGeom>
        </p:spPr>
        <p:txBody>
          <a:bodyPr/>
          <a:lstStyle/>
          <a:p>
            <a:endParaRPr/>
          </a:p>
        </p:txBody>
      </p:sp>
      <p:sp>
        <p:nvSpPr>
          <p:cNvPr id="85" name="Shape 8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Arial"/>
      </a:defRPr>
    </a:lvl1pPr>
    <a:lvl2pPr indent="228600" latinLnBrk="0">
      <a:defRPr sz="1200">
        <a:latin typeface="+mj-lt"/>
        <a:ea typeface="+mj-ea"/>
        <a:cs typeface="+mj-cs"/>
        <a:sym typeface="Arial"/>
      </a:defRPr>
    </a:lvl2pPr>
    <a:lvl3pPr indent="457200" latinLnBrk="0">
      <a:defRPr sz="1200">
        <a:latin typeface="+mj-lt"/>
        <a:ea typeface="+mj-ea"/>
        <a:cs typeface="+mj-cs"/>
        <a:sym typeface="Arial"/>
      </a:defRPr>
    </a:lvl3pPr>
    <a:lvl4pPr indent="685800" latinLnBrk="0">
      <a:defRPr sz="1200">
        <a:latin typeface="+mj-lt"/>
        <a:ea typeface="+mj-ea"/>
        <a:cs typeface="+mj-cs"/>
        <a:sym typeface="Arial"/>
      </a:defRPr>
    </a:lvl4pPr>
    <a:lvl5pPr indent="914400" latinLnBrk="0">
      <a:defRPr sz="1200">
        <a:latin typeface="+mj-lt"/>
        <a:ea typeface="+mj-ea"/>
        <a:cs typeface="+mj-cs"/>
        <a:sym typeface="Arial"/>
      </a:defRPr>
    </a:lvl5pPr>
    <a:lvl6pPr indent="1143000" latinLnBrk="0">
      <a:defRPr sz="1200">
        <a:latin typeface="+mj-lt"/>
        <a:ea typeface="+mj-ea"/>
        <a:cs typeface="+mj-cs"/>
        <a:sym typeface="Arial"/>
      </a:defRPr>
    </a:lvl6pPr>
    <a:lvl7pPr indent="1371600" latinLnBrk="0">
      <a:defRPr sz="1200">
        <a:latin typeface="+mj-lt"/>
        <a:ea typeface="+mj-ea"/>
        <a:cs typeface="+mj-cs"/>
        <a:sym typeface="Arial"/>
      </a:defRPr>
    </a:lvl7pPr>
    <a:lvl8pPr indent="1600200" latinLnBrk="0">
      <a:defRPr sz="1200">
        <a:latin typeface="+mj-lt"/>
        <a:ea typeface="+mj-ea"/>
        <a:cs typeface="+mj-cs"/>
        <a:sym typeface="Arial"/>
      </a:defRPr>
    </a:lvl8pPr>
    <a:lvl9pPr indent="1828800" latinLnBrk="0">
      <a:defRPr sz="12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03035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Body Level One…"/>
          <p:cNvSpPr txBox="1">
            <a:spLocks noGrp="1"/>
          </p:cNvSpPr>
          <p:nvPr>
            <p:ph type="body" sz="quarter" idx="1"/>
          </p:nvPr>
        </p:nvSpPr>
        <p:spPr>
          <a:xfrm>
            <a:off x="3985309" y="2215326"/>
            <a:ext cx="33233241" cy="2937440"/>
          </a:xfrm>
          <a:prstGeom prst="rect">
            <a:avLst/>
          </a:prstGeom>
        </p:spPr>
        <p:txBody>
          <a:bodyPr>
            <a:normAutofit/>
          </a:bodyPr>
          <a:lstStyle>
            <a:lvl1pPr marL="0" indent="0">
              <a:spcBef>
                <a:spcPts val="600"/>
              </a:spcBef>
              <a:buClrTx/>
              <a:buSzTx/>
              <a:buFontTx/>
              <a:buNone/>
            </a:lvl1pPr>
            <a:lvl2pPr marL="0" indent="1879600">
              <a:spcBef>
                <a:spcPts val="600"/>
              </a:spcBef>
              <a:buClrTx/>
              <a:buSzTx/>
              <a:buFontTx/>
              <a:buNone/>
            </a:lvl2pPr>
            <a:lvl3pPr marL="0" indent="3759200">
              <a:spcBef>
                <a:spcPts val="600"/>
              </a:spcBef>
              <a:buClrTx/>
              <a:buSzTx/>
              <a:buFontTx/>
              <a:buNone/>
            </a:lvl3pPr>
            <a:lvl4pPr marL="0" indent="5638800">
              <a:spcBef>
                <a:spcPts val="600"/>
              </a:spcBef>
              <a:buClrTx/>
              <a:buSzTx/>
              <a:buFontTx/>
              <a:buNone/>
            </a:lvl4pPr>
            <a:lvl5pPr marL="0" indent="7518400">
              <a:spcBef>
                <a:spcPts val="600"/>
              </a:spcBef>
              <a:buClrTx/>
              <a:buSzTx/>
              <a:buFontTx/>
              <a:buNone/>
            </a:lvl5pPr>
          </a:lstStyle>
          <a:p>
            <a:r>
              <a:t>Body Level One</a:t>
            </a:r>
          </a:p>
          <a:p>
            <a:pPr lvl="1"/>
            <a:r>
              <a:t>Body Level Two</a:t>
            </a:r>
          </a:p>
          <a:p>
            <a:pPr lvl="2"/>
            <a:r>
              <a:t>Body Level Three</a:t>
            </a:r>
          </a:p>
          <a:p>
            <a:pPr lvl="3"/>
            <a:r>
              <a:t>Body Level Four</a:t>
            </a:r>
          </a:p>
          <a:p>
            <a:pPr lvl="4"/>
            <a:r>
              <a:t>Body Level Five</a:t>
            </a:r>
          </a:p>
        </p:txBody>
      </p:sp>
      <p:sp>
        <p:nvSpPr>
          <p:cNvPr id="12" name="Shape 12"/>
          <p:cNvSpPr txBox="1">
            <a:spLocks noGrp="1"/>
          </p:cNvSpPr>
          <p:nvPr>
            <p:ph type="body" sz="quarter" idx="13"/>
          </p:nvPr>
        </p:nvSpPr>
        <p:spPr>
          <a:xfrm>
            <a:off x="3985309" y="5193660"/>
            <a:ext cx="33233241" cy="1507587"/>
          </a:xfrm>
          <a:prstGeom prst="rect">
            <a:avLst/>
          </a:prstGeom>
        </p:spPr>
        <p:txBody>
          <a:bodyPr>
            <a:normAutofit/>
          </a:bodyPr>
          <a:lstStyle/>
          <a:p>
            <a:pPr marL="0" indent="0">
              <a:spcBef>
                <a:spcPts val="1200"/>
              </a:spcBef>
              <a:buClrTx/>
              <a:buSzTx/>
              <a:buFontTx/>
              <a:buNone/>
            </a:pPr>
            <a:endParaRPr/>
          </a:p>
        </p:txBody>
      </p:sp>
      <p:sp>
        <p:nvSpPr>
          <p:cNvPr id="13" name="Slide Number"/>
          <p:cNvSpPr txBox="1">
            <a:spLocks noGrp="1"/>
          </p:cNvSpPr>
          <p:nvPr>
            <p:ph type="sldNum" sz="quarter" idx="2"/>
          </p:nvPr>
        </p:nvSpPr>
        <p:spPr>
          <a:xfrm>
            <a:off x="21214080" y="29634178"/>
            <a:ext cx="10241281" cy="17526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sz="quarter" idx="1"/>
          </p:nvPr>
        </p:nvSpPr>
        <p:spPr>
          <a:xfrm>
            <a:off x="2194559" y="7368541"/>
            <a:ext cx="19392902" cy="3070858"/>
          </a:xfrm>
          <a:prstGeom prst="rect">
            <a:avLst/>
          </a:prstGeom>
        </p:spPr>
        <p:txBody>
          <a:bodyPr anchor="b">
            <a:normAutofit/>
          </a:bodyPr>
          <a:lstStyle>
            <a:lvl1pPr marL="0" indent="0">
              <a:spcBef>
                <a:spcPts val="0"/>
              </a:spcBef>
              <a:buClrTx/>
              <a:buSzTx/>
              <a:buFontTx/>
              <a:buNone/>
            </a:lvl1pPr>
            <a:lvl2pPr marL="0" indent="1879600">
              <a:spcBef>
                <a:spcPts val="0"/>
              </a:spcBef>
              <a:buClrTx/>
              <a:buSzTx/>
              <a:buFontTx/>
              <a:buNone/>
            </a:lvl2pPr>
            <a:lvl3pPr marL="0" indent="3759200">
              <a:spcBef>
                <a:spcPts val="0"/>
              </a:spcBef>
              <a:buClrTx/>
              <a:buSzTx/>
              <a:buFontTx/>
              <a:buNone/>
            </a:lvl3pPr>
            <a:lvl4pPr marL="0" indent="5638800">
              <a:spcBef>
                <a:spcPts val="0"/>
              </a:spcBef>
              <a:buClrTx/>
              <a:buSzTx/>
              <a:buFontTx/>
              <a:buNone/>
            </a:lvl4pPr>
            <a:lvl5pPr marL="0" indent="7518400">
              <a:spcBef>
                <a:spcPts val="0"/>
              </a:spcBef>
              <a:buClrTx/>
              <a:buSzTx/>
              <a:buFontTx/>
              <a:buNone/>
            </a:lvl5pPr>
          </a:lstStyle>
          <a:p>
            <a:r>
              <a:t>Body Level One</a:t>
            </a:r>
          </a:p>
          <a:p>
            <a:pPr lvl="1"/>
            <a:r>
              <a:t>Body Level Two</a:t>
            </a:r>
          </a:p>
          <a:p>
            <a:pPr lvl="2"/>
            <a:r>
              <a:t>Body Level Three</a:t>
            </a:r>
          </a:p>
          <a:p>
            <a:pPr lvl="3"/>
            <a:r>
              <a:t>Body Level Four</a:t>
            </a:r>
          </a:p>
          <a:p>
            <a:pPr lvl="4"/>
            <a:r>
              <a:t>Body Level Five</a:t>
            </a:r>
          </a:p>
        </p:txBody>
      </p:sp>
      <p:sp>
        <p:nvSpPr>
          <p:cNvPr id="22" name="Shape 35"/>
          <p:cNvSpPr txBox="1">
            <a:spLocks noGrp="1"/>
          </p:cNvSpPr>
          <p:nvPr>
            <p:ph type="body" sz="half" idx="13"/>
          </p:nvPr>
        </p:nvSpPr>
        <p:spPr>
          <a:xfrm>
            <a:off x="2194559" y="10439399"/>
            <a:ext cx="19392902" cy="18966186"/>
          </a:xfrm>
          <a:prstGeom prst="rect">
            <a:avLst/>
          </a:prstGeom>
        </p:spPr>
        <p:txBody>
          <a:bodyPr>
            <a:normAutofit/>
          </a:bodyPr>
          <a:lstStyle/>
          <a:p>
            <a:pPr>
              <a:spcBef>
                <a:spcPts val="0"/>
              </a:spcBef>
            </a:pPr>
            <a:endParaRPr/>
          </a:p>
        </p:txBody>
      </p:sp>
      <p:sp>
        <p:nvSpPr>
          <p:cNvPr id="23" name="Shape 36"/>
          <p:cNvSpPr txBox="1">
            <a:spLocks noGrp="1"/>
          </p:cNvSpPr>
          <p:nvPr>
            <p:ph type="body" sz="quarter" idx="14"/>
          </p:nvPr>
        </p:nvSpPr>
        <p:spPr>
          <a:xfrm>
            <a:off x="22296121" y="7368541"/>
            <a:ext cx="19400520" cy="3070858"/>
          </a:xfrm>
          <a:prstGeom prst="rect">
            <a:avLst/>
          </a:prstGeom>
        </p:spPr>
        <p:txBody>
          <a:bodyPr anchor="b">
            <a:normAutofit/>
          </a:bodyPr>
          <a:lstStyle/>
          <a:p>
            <a:pPr marL="0" indent="0">
              <a:spcBef>
                <a:spcPts val="0"/>
              </a:spcBef>
              <a:buClrTx/>
              <a:buSzTx/>
              <a:buFontTx/>
              <a:buNone/>
            </a:pPr>
            <a:endParaRPr/>
          </a:p>
        </p:txBody>
      </p:sp>
      <p:sp>
        <p:nvSpPr>
          <p:cNvPr id="24" name="Shape 37"/>
          <p:cNvSpPr txBox="1">
            <a:spLocks noGrp="1"/>
          </p:cNvSpPr>
          <p:nvPr>
            <p:ph type="body" sz="half" idx="15"/>
          </p:nvPr>
        </p:nvSpPr>
        <p:spPr>
          <a:xfrm>
            <a:off x="22296121" y="10439399"/>
            <a:ext cx="19400520" cy="18966186"/>
          </a:xfrm>
          <a:prstGeom prst="rect">
            <a:avLst/>
          </a:prstGeom>
        </p:spPr>
        <p:txBody>
          <a:bodyPr>
            <a:normAutofit/>
          </a:bodyPr>
          <a:lstStyle/>
          <a:p>
            <a:pPr>
              <a:spcBef>
                <a:spcPts val="0"/>
              </a:spcBef>
            </a:pPr>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32" name="Title Text"/>
          <p:cNvSpPr txBox="1">
            <a:spLocks noGrp="1"/>
          </p:cNvSpPr>
          <p:nvPr>
            <p:ph type="title"/>
          </p:nvPr>
        </p:nvSpPr>
        <p:spPr>
          <a:prstGeom prst="rect">
            <a:avLst/>
          </a:prstGeom>
        </p:spPr>
        <p:txBody>
          <a:bodyPr/>
          <a:lstStyle/>
          <a:p>
            <a:r>
              <a:t>Title Text</a:t>
            </a:r>
          </a:p>
        </p:txBody>
      </p:sp>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2194566" y="1310639"/>
            <a:ext cx="14439902" cy="5577840"/>
          </a:xfrm>
          <a:prstGeom prst="rect">
            <a:avLst/>
          </a:prstGeom>
        </p:spPr>
        <p:txBody>
          <a:bodyPr anchor="b"/>
          <a:lstStyle>
            <a:lvl1pPr algn="l"/>
          </a:lstStyle>
          <a:p>
            <a:r>
              <a:t>Title Text</a:t>
            </a:r>
          </a:p>
        </p:txBody>
      </p:sp>
      <p:sp>
        <p:nvSpPr>
          <p:cNvPr id="48" name="Body Level One…"/>
          <p:cNvSpPr txBox="1">
            <a:spLocks noGrp="1"/>
          </p:cNvSpPr>
          <p:nvPr>
            <p:ph type="body" idx="1"/>
          </p:nvPr>
        </p:nvSpPr>
        <p:spPr>
          <a:xfrm>
            <a:off x="17160239" y="1310641"/>
            <a:ext cx="24536399" cy="28094943"/>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49" name="Shape 53"/>
          <p:cNvSpPr txBox="1">
            <a:spLocks noGrp="1"/>
          </p:cNvSpPr>
          <p:nvPr>
            <p:ph type="body" sz="half" idx="13"/>
          </p:nvPr>
        </p:nvSpPr>
        <p:spPr>
          <a:xfrm>
            <a:off x="2194566" y="6888482"/>
            <a:ext cx="14439902" cy="22517103"/>
          </a:xfrm>
          <a:prstGeom prst="rect">
            <a:avLst/>
          </a:prstGeom>
        </p:spPr>
        <p:txBody>
          <a:bodyPr>
            <a:normAutofit/>
          </a:bodyPr>
          <a:lstStyle/>
          <a:p>
            <a:pPr marL="0" indent="0">
              <a:spcBef>
                <a:spcPts val="0"/>
              </a:spcBef>
              <a:buClrTx/>
              <a:buSzTx/>
              <a:buFontTx/>
              <a:buNone/>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57" name="Title Text"/>
          <p:cNvSpPr txBox="1">
            <a:spLocks noGrp="1"/>
          </p:cNvSpPr>
          <p:nvPr>
            <p:ph type="title"/>
          </p:nvPr>
        </p:nvSpPr>
        <p:spPr>
          <a:xfrm>
            <a:off x="8602981" y="23042878"/>
            <a:ext cx="26334723" cy="2720344"/>
          </a:xfrm>
          <a:prstGeom prst="rect">
            <a:avLst/>
          </a:prstGeom>
        </p:spPr>
        <p:txBody>
          <a:bodyPr anchor="b"/>
          <a:lstStyle>
            <a:lvl1pPr algn="l"/>
          </a:lstStyle>
          <a:p>
            <a:r>
              <a:t>Title Text</a:t>
            </a:r>
          </a:p>
        </p:txBody>
      </p:sp>
      <p:sp>
        <p:nvSpPr>
          <p:cNvPr id="58" name="Shape 59"/>
          <p:cNvSpPr>
            <a:spLocks noGrp="1"/>
          </p:cNvSpPr>
          <p:nvPr>
            <p:ph type="pic" sz="half" idx="13"/>
          </p:nvPr>
        </p:nvSpPr>
        <p:spPr>
          <a:xfrm>
            <a:off x="8602981" y="2941318"/>
            <a:ext cx="26334723" cy="19751041"/>
          </a:xfrm>
          <a:prstGeom prst="rect">
            <a:avLst/>
          </a:prstGeom>
        </p:spPr>
        <p:txBody>
          <a:bodyPr lIns="91439" tIns="45719" rIns="91439" bIns="45719"/>
          <a:lstStyle/>
          <a:p>
            <a:endParaRPr/>
          </a:p>
        </p:txBody>
      </p:sp>
      <p:sp>
        <p:nvSpPr>
          <p:cNvPr id="59" name="Body Level One…"/>
          <p:cNvSpPr txBox="1">
            <a:spLocks noGrp="1"/>
          </p:cNvSpPr>
          <p:nvPr>
            <p:ph type="body" sz="quarter" idx="1"/>
          </p:nvPr>
        </p:nvSpPr>
        <p:spPr>
          <a:xfrm>
            <a:off x="8602981" y="25763222"/>
            <a:ext cx="26334723" cy="3863337"/>
          </a:xfrm>
          <a:prstGeom prst="rect">
            <a:avLst/>
          </a:prstGeom>
        </p:spPr>
        <p:txBody>
          <a:bodyPr>
            <a:normAutofit/>
          </a:bodyPr>
          <a:lstStyle>
            <a:lvl1pPr marL="0" indent="0">
              <a:spcBef>
                <a:spcPts val="0"/>
              </a:spcBef>
              <a:buClrTx/>
              <a:buSzTx/>
              <a:buFontTx/>
              <a:buNone/>
            </a:lvl1pPr>
            <a:lvl2pPr marL="0" indent="1879600">
              <a:spcBef>
                <a:spcPts val="0"/>
              </a:spcBef>
              <a:buClrTx/>
              <a:buSzTx/>
              <a:buFontTx/>
              <a:buNone/>
            </a:lvl2pPr>
            <a:lvl3pPr marL="0" indent="3759200">
              <a:spcBef>
                <a:spcPts val="0"/>
              </a:spcBef>
              <a:buClrTx/>
              <a:buSzTx/>
              <a:buFontTx/>
              <a:buNone/>
            </a:lvl3pPr>
            <a:lvl4pPr marL="0" indent="5638800">
              <a:spcBef>
                <a:spcPts val="0"/>
              </a:spcBef>
              <a:buClrTx/>
              <a:buSzTx/>
              <a:buFontTx/>
              <a:buNone/>
            </a:lvl4pPr>
            <a:lvl5pPr marL="0" indent="7518400">
              <a:spcBef>
                <a:spcPts val="0"/>
              </a:spcBef>
              <a:buClrTx/>
              <a:buSzTx/>
              <a:buFontTx/>
              <a:buNone/>
            </a:lvl5pPr>
          </a:lstStyle>
          <a:p>
            <a:r>
              <a:t>Body Level One</a:t>
            </a:r>
          </a:p>
          <a:p>
            <a:pPr lvl="1"/>
            <a:r>
              <a:t>Body Level Two</a:t>
            </a:r>
          </a:p>
          <a:p>
            <a:pPr lvl="2"/>
            <a:r>
              <a:t>Body Level Three</a:t>
            </a:r>
          </a:p>
          <a:p>
            <a:pPr lvl="3"/>
            <a:r>
              <a:t>Body Level Four</a:t>
            </a:r>
          </a:p>
          <a:p>
            <a:pPr lvl="4"/>
            <a:r>
              <a:t>Body Level Five</a:t>
            </a:r>
          </a:p>
        </p:txBody>
      </p:sp>
      <p:sp>
        <p:nvSpPr>
          <p:cNvPr id="6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67" name="Title Text"/>
          <p:cNvSpPr txBox="1">
            <a:spLocks noGrp="1"/>
          </p:cNvSpPr>
          <p:nvPr>
            <p:ph type="title"/>
          </p:nvPr>
        </p:nvSpPr>
        <p:spPr>
          <a:prstGeom prst="rect">
            <a:avLst/>
          </a:prstGeom>
        </p:spPr>
        <p:txBody>
          <a:bodyPr/>
          <a:lstStyle/>
          <a:p>
            <a:r>
              <a:t>Title Text</a:t>
            </a:r>
          </a:p>
        </p:txBody>
      </p:sp>
      <p:sp>
        <p:nvSpPr>
          <p:cNvPr id="68" name="Body Level One…"/>
          <p:cNvSpPr txBox="1">
            <a:spLocks noGrp="1"/>
          </p:cNvSpPr>
          <p:nvPr>
            <p:ph type="body" idx="1"/>
          </p:nvPr>
        </p:nvSpPr>
        <p:spPr>
          <a:xfrm rot="5400000">
            <a:off x="11083287" y="-1207767"/>
            <a:ext cx="21724623" cy="39502079"/>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76" name="Title Text"/>
          <p:cNvSpPr txBox="1">
            <a:spLocks noGrp="1"/>
          </p:cNvSpPr>
          <p:nvPr>
            <p:ph type="title"/>
          </p:nvPr>
        </p:nvSpPr>
        <p:spPr>
          <a:xfrm rot="5400000">
            <a:off x="22715219" y="10424163"/>
            <a:ext cx="28087322" cy="9875521"/>
          </a:xfrm>
          <a:prstGeom prst="rect">
            <a:avLst/>
          </a:prstGeom>
        </p:spPr>
        <p:txBody>
          <a:bodyPr/>
          <a:lstStyle/>
          <a:p>
            <a:r>
              <a:t>Title Text</a:t>
            </a:r>
          </a:p>
        </p:txBody>
      </p:sp>
      <p:sp>
        <p:nvSpPr>
          <p:cNvPr id="77" name="Body Level One…"/>
          <p:cNvSpPr txBox="1">
            <a:spLocks noGrp="1"/>
          </p:cNvSpPr>
          <p:nvPr>
            <p:ph type="body" idx="1"/>
          </p:nvPr>
        </p:nvSpPr>
        <p:spPr>
          <a:xfrm rot="5400000">
            <a:off x="2598420" y="914403"/>
            <a:ext cx="28087322" cy="2889504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76D4FE"/>
            </a:gs>
            <a:gs pos="37000">
              <a:srgbClr val="C2EBFE"/>
            </a:gs>
            <a:gs pos="75000">
              <a:srgbClr val="E1F7FF"/>
            </a:gs>
            <a:gs pos="80000">
              <a:srgbClr val="FFFFFF"/>
            </a:gs>
            <a:gs pos="100000">
              <a:srgbClr val="FFFFFF"/>
            </a:gs>
          </a:gsLst>
          <a:lin ang="16200000" scaled="0"/>
        </a:gra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2194559" y="1318261"/>
            <a:ext cx="39502079" cy="548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chor="ctr">
            <a:normAutofit/>
          </a:bodyPr>
          <a:lstStyle/>
          <a:p>
            <a:r>
              <a:t>Title Text</a:t>
            </a:r>
          </a:p>
        </p:txBody>
      </p:sp>
      <p:sp>
        <p:nvSpPr>
          <p:cNvPr id="3" name="Body Level One…"/>
          <p:cNvSpPr txBox="1">
            <a:spLocks noGrp="1"/>
          </p:cNvSpPr>
          <p:nvPr>
            <p:ph type="body" idx="1"/>
          </p:nvPr>
        </p:nvSpPr>
        <p:spPr>
          <a:xfrm>
            <a:off x="2194560" y="7680959"/>
            <a:ext cx="39502079" cy="252374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0615649" y="30824088"/>
            <a:ext cx="1080988" cy="1125401"/>
          </a:xfrm>
          <a:prstGeom prst="rect">
            <a:avLst/>
          </a:prstGeom>
          <a:ln w="12700">
            <a:miter lim="400000"/>
          </a:ln>
        </p:spPr>
        <p:txBody>
          <a:bodyPr wrap="none" lIns="188050" tIns="188050" rIns="188050" bIns="188050" anchor="ctr">
            <a:spAutoFit/>
          </a:bodyPr>
          <a:lstStyle>
            <a:lvl1pPr algn="r">
              <a:defRPr sz="4900">
                <a:solidFill>
                  <a:srgbClr val="888888"/>
                </a:solidFill>
                <a:latin typeface="Calibri"/>
                <a:ea typeface="Calibri"/>
                <a:cs typeface="Calibri"/>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ransition spd="med"/>
  <p:txStyles>
    <p:titleStyle>
      <a:lvl1pPr marL="0" marR="0" indent="0" algn="ctr"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1pPr>
      <a:lvl2pPr marL="0" marR="0" indent="0" algn="ctr"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2pPr>
      <a:lvl3pPr marL="0" marR="0" indent="0" algn="ctr"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3pPr>
      <a:lvl4pPr marL="0" marR="0" indent="0" algn="ctr"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4pPr>
      <a:lvl5pPr marL="0" marR="0" indent="0" algn="ctr"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5pPr>
      <a:lvl6pPr marL="0" marR="0" indent="0" algn="ctr"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6pPr>
      <a:lvl7pPr marL="0" marR="0" indent="0" algn="ctr"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7pPr>
      <a:lvl8pPr marL="0" marR="0" indent="0" algn="ctr"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8pPr>
      <a:lvl9pPr marL="0" marR="0" indent="0" algn="ctr"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9pPr>
    </p:titleStyle>
    <p:bodyStyle>
      <a:lvl1pPr marL="1410404" marR="0" indent="-572204" algn="l" defTabSz="914400" rtl="0" latinLnBrk="0">
        <a:lnSpc>
          <a:spcPct val="100000"/>
        </a:lnSpc>
        <a:spcBef>
          <a:spcPts val="2600"/>
        </a:spcBef>
        <a:spcAft>
          <a:spcPts val="0"/>
        </a:spcAft>
        <a:buClr>
          <a:srgbClr val="000000"/>
        </a:buClr>
        <a:buSzPct val="100000"/>
        <a:buFont typeface="Arial"/>
        <a:buChar char="•"/>
        <a:tabLst/>
        <a:defRPr sz="1400" b="0" i="0" u="none" strike="noStrike" cap="none" spc="0" baseline="0">
          <a:ln>
            <a:noFill/>
          </a:ln>
          <a:solidFill>
            <a:srgbClr val="000000"/>
          </a:solidFill>
          <a:uFillTx/>
          <a:latin typeface="+mj-lt"/>
          <a:ea typeface="+mj-ea"/>
          <a:cs typeface="+mj-cs"/>
          <a:sym typeface="Arial"/>
        </a:defRPr>
      </a:lvl1pPr>
      <a:lvl2pPr marL="3055884" marR="0" indent="-446034" algn="l" defTabSz="914400" rtl="0" latinLnBrk="0">
        <a:lnSpc>
          <a:spcPct val="100000"/>
        </a:lnSpc>
        <a:spcBef>
          <a:spcPts val="2600"/>
        </a:spcBef>
        <a:spcAft>
          <a:spcPts val="0"/>
        </a:spcAft>
        <a:buClr>
          <a:srgbClr val="000000"/>
        </a:buClr>
        <a:buSzPct val="100000"/>
        <a:buFont typeface="Arial"/>
        <a:buChar char="–"/>
        <a:tabLst/>
        <a:defRPr sz="1400" b="0" i="0" u="none" strike="noStrike" cap="none" spc="0" baseline="0">
          <a:ln>
            <a:noFill/>
          </a:ln>
          <a:solidFill>
            <a:srgbClr val="000000"/>
          </a:solidFill>
          <a:uFillTx/>
          <a:latin typeface="+mj-lt"/>
          <a:ea typeface="+mj-ea"/>
          <a:cs typeface="+mj-cs"/>
          <a:sym typeface="Arial"/>
        </a:defRPr>
      </a:lvl2pPr>
      <a:lvl3pPr marL="4701357" marR="0" indent="-313507" algn="l" defTabSz="914400" rtl="0" latinLnBrk="0">
        <a:lnSpc>
          <a:spcPct val="100000"/>
        </a:lnSpc>
        <a:spcBef>
          <a:spcPts val="2600"/>
        </a:spcBef>
        <a:spcAft>
          <a:spcPts val="0"/>
        </a:spcAft>
        <a:buClr>
          <a:srgbClr val="000000"/>
        </a:buClr>
        <a:buSzPct val="100000"/>
        <a:buFont typeface="Arial"/>
        <a:buChar char="•"/>
        <a:tabLst/>
        <a:defRPr sz="1400" b="0" i="0" u="none" strike="noStrike" cap="none" spc="0" baseline="0">
          <a:ln>
            <a:noFill/>
          </a:ln>
          <a:solidFill>
            <a:srgbClr val="000000"/>
          </a:solidFill>
          <a:uFillTx/>
          <a:latin typeface="+mj-lt"/>
          <a:ea typeface="+mj-ea"/>
          <a:cs typeface="+mj-cs"/>
          <a:sym typeface="Arial"/>
        </a:defRPr>
      </a:lvl3pPr>
      <a:lvl4pPr marL="6581901" marR="0" indent="-422400" algn="l" defTabSz="914400" rtl="0" latinLnBrk="0">
        <a:lnSpc>
          <a:spcPct val="100000"/>
        </a:lnSpc>
        <a:spcBef>
          <a:spcPts val="2600"/>
        </a:spcBef>
        <a:spcAft>
          <a:spcPts val="0"/>
        </a:spcAft>
        <a:buClr>
          <a:srgbClr val="000000"/>
        </a:buClr>
        <a:buSzPct val="100000"/>
        <a:buFont typeface="Arial"/>
        <a:buChar char="–"/>
        <a:tabLst/>
        <a:defRPr sz="1400" b="0" i="0" u="none" strike="noStrike" cap="none" spc="0" baseline="0">
          <a:ln>
            <a:noFill/>
          </a:ln>
          <a:solidFill>
            <a:srgbClr val="000000"/>
          </a:solidFill>
          <a:uFillTx/>
          <a:latin typeface="+mj-lt"/>
          <a:ea typeface="+mj-ea"/>
          <a:cs typeface="+mj-cs"/>
          <a:sym typeface="Arial"/>
        </a:defRPr>
      </a:lvl4pPr>
      <a:lvl5pPr marL="8462443" marR="0" indent="-423343" algn="l" defTabSz="914400" rtl="0" latinLnBrk="0">
        <a:lnSpc>
          <a:spcPct val="100000"/>
        </a:lnSpc>
        <a:spcBef>
          <a:spcPts val="2600"/>
        </a:spcBef>
        <a:spcAft>
          <a:spcPts val="0"/>
        </a:spcAft>
        <a:buClr>
          <a:srgbClr val="000000"/>
        </a:buClr>
        <a:buSzPct val="100000"/>
        <a:buFont typeface="Arial"/>
        <a:buChar char="»"/>
        <a:tabLst/>
        <a:defRPr sz="1400" b="0" i="0" u="none" strike="noStrike" cap="none" spc="0" baseline="0">
          <a:ln>
            <a:noFill/>
          </a:ln>
          <a:solidFill>
            <a:srgbClr val="000000"/>
          </a:solidFill>
          <a:uFillTx/>
          <a:latin typeface="+mj-lt"/>
          <a:ea typeface="+mj-ea"/>
          <a:cs typeface="+mj-cs"/>
          <a:sym typeface="Arial"/>
        </a:defRPr>
      </a:lvl5pPr>
      <a:lvl6pPr marL="10342988" marR="0" indent="-424288" algn="l" defTabSz="914400" rtl="0" latinLnBrk="0">
        <a:lnSpc>
          <a:spcPct val="100000"/>
        </a:lnSpc>
        <a:spcBef>
          <a:spcPts val="2600"/>
        </a:spcBef>
        <a:spcAft>
          <a:spcPts val="0"/>
        </a:spcAft>
        <a:buClr>
          <a:srgbClr val="000000"/>
        </a:buClr>
        <a:buSzPct val="100000"/>
        <a:buFont typeface="Arial"/>
        <a:buChar char="•"/>
        <a:tabLst/>
        <a:defRPr sz="1400" b="0" i="0" u="none" strike="noStrike" cap="none" spc="0" baseline="0">
          <a:ln>
            <a:noFill/>
          </a:ln>
          <a:solidFill>
            <a:srgbClr val="000000"/>
          </a:solidFill>
          <a:uFillTx/>
          <a:latin typeface="+mj-lt"/>
          <a:ea typeface="+mj-ea"/>
          <a:cs typeface="+mj-cs"/>
          <a:sym typeface="Arial"/>
        </a:defRPr>
      </a:lvl6pPr>
      <a:lvl7pPr marL="12223530" marR="0" indent="-425229" algn="l" defTabSz="914400" rtl="0" latinLnBrk="0">
        <a:lnSpc>
          <a:spcPct val="100000"/>
        </a:lnSpc>
        <a:spcBef>
          <a:spcPts val="2600"/>
        </a:spcBef>
        <a:spcAft>
          <a:spcPts val="0"/>
        </a:spcAft>
        <a:buClr>
          <a:srgbClr val="000000"/>
        </a:buClr>
        <a:buSzPct val="100000"/>
        <a:buFont typeface="Arial"/>
        <a:buChar char="•"/>
        <a:tabLst/>
        <a:defRPr sz="1400" b="0" i="0" u="none" strike="noStrike" cap="none" spc="0" baseline="0">
          <a:ln>
            <a:noFill/>
          </a:ln>
          <a:solidFill>
            <a:srgbClr val="000000"/>
          </a:solidFill>
          <a:uFillTx/>
          <a:latin typeface="+mj-lt"/>
          <a:ea typeface="+mj-ea"/>
          <a:cs typeface="+mj-cs"/>
          <a:sym typeface="Arial"/>
        </a:defRPr>
      </a:lvl7pPr>
      <a:lvl8pPr marL="14104073" marR="0" indent="-426173" algn="l" defTabSz="914400" rtl="0" latinLnBrk="0">
        <a:lnSpc>
          <a:spcPct val="100000"/>
        </a:lnSpc>
        <a:spcBef>
          <a:spcPts val="2600"/>
        </a:spcBef>
        <a:spcAft>
          <a:spcPts val="0"/>
        </a:spcAft>
        <a:buClr>
          <a:srgbClr val="000000"/>
        </a:buClr>
        <a:buSzPct val="100000"/>
        <a:buFont typeface="Arial"/>
        <a:buChar char="•"/>
        <a:tabLst/>
        <a:defRPr sz="1400" b="0" i="0" u="none" strike="noStrike" cap="none" spc="0" baseline="0">
          <a:ln>
            <a:noFill/>
          </a:ln>
          <a:solidFill>
            <a:srgbClr val="000000"/>
          </a:solidFill>
          <a:uFillTx/>
          <a:latin typeface="+mj-lt"/>
          <a:ea typeface="+mj-ea"/>
          <a:cs typeface="+mj-cs"/>
          <a:sym typeface="Arial"/>
        </a:defRPr>
      </a:lvl8pPr>
      <a:lvl9pPr marL="15984616" marR="0" indent="-427116" algn="l" defTabSz="914400" rtl="0" latinLnBrk="0">
        <a:lnSpc>
          <a:spcPct val="100000"/>
        </a:lnSpc>
        <a:spcBef>
          <a:spcPts val="2600"/>
        </a:spcBef>
        <a:spcAft>
          <a:spcPts val="0"/>
        </a:spcAft>
        <a:buClr>
          <a:srgbClr val="000000"/>
        </a:buClr>
        <a:buSzPct val="100000"/>
        <a:buFont typeface="Arial"/>
        <a:buChar char="•"/>
        <a:tabLst/>
        <a:defRPr sz="1400" b="0" i="0" u="none" strike="noStrike" cap="none" spc="0" baseline="0">
          <a:ln>
            <a:noFill/>
          </a:ln>
          <a:solidFill>
            <a:srgbClr val="000000"/>
          </a:solidFill>
          <a:uFillTx/>
          <a:latin typeface="+mj-lt"/>
          <a:ea typeface="+mj-ea"/>
          <a:cs typeface="+mj-cs"/>
          <a:sym typeface="Arial"/>
        </a:defRPr>
      </a:lvl9pPr>
    </p:bodyStyle>
    <p:otherStyle>
      <a:lvl1pPr marL="0" marR="0" indent="0" algn="r" defTabSz="914400" rtl="0" latinLnBrk="0">
        <a:lnSpc>
          <a:spcPct val="100000"/>
        </a:lnSpc>
        <a:spcBef>
          <a:spcPts val="0"/>
        </a:spcBef>
        <a:spcAft>
          <a:spcPts val="0"/>
        </a:spcAft>
        <a:buClrTx/>
        <a:buSzTx/>
        <a:buFontTx/>
        <a:buNone/>
        <a:tabLst/>
        <a:defRPr sz="4900" b="0" i="0" u="none" strike="noStrike" cap="none" spc="0" baseline="0">
          <a:ln>
            <a:noFill/>
          </a:ln>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4900" b="0" i="0" u="none" strike="noStrike" cap="none" spc="0" baseline="0">
          <a:ln>
            <a:noFill/>
          </a:ln>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4900" b="0" i="0" u="none" strike="noStrike" cap="none" spc="0" baseline="0">
          <a:ln>
            <a:noFill/>
          </a:ln>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4900" b="0" i="0" u="none" strike="noStrike" cap="none" spc="0" baseline="0">
          <a:ln>
            <a:noFill/>
          </a:ln>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4900" b="0" i="0" u="none" strike="noStrike" cap="none" spc="0" baseline="0">
          <a:ln>
            <a:noFill/>
          </a:ln>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4900" b="0" i="0" u="none" strike="noStrike" cap="none" spc="0" baseline="0">
          <a:ln>
            <a:noFill/>
          </a:ln>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4900" b="0" i="0" u="none" strike="noStrike" cap="none" spc="0" baseline="0">
          <a:ln>
            <a:noFill/>
          </a:ln>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4900" b="0" i="0" u="none" strike="noStrike" cap="none" spc="0" baseline="0">
          <a:ln>
            <a:noFill/>
          </a:ln>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49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4.jpeg"/><Relationship Id="rId2" Type="http://schemas.openxmlformats.org/officeDocument/2006/relationships/notesSlide" Target="../notesSlides/notesSlide1.xml"/><Relationship Id="rId16"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tif"/><Relationship Id="rId15" Type="http://schemas.openxmlformats.org/officeDocument/2006/relationships/image" Target="../media/image12.png"/><Relationship Id="rId10" Type="http://schemas.openxmlformats.org/officeDocument/2006/relationships/image" Target="../media/image8.tiff"/><Relationship Id="rId4" Type="http://schemas.openxmlformats.org/officeDocument/2006/relationships/image" Target="../media/image2.png"/><Relationship Id="rId9" Type="http://schemas.openxmlformats.org/officeDocument/2006/relationships/image" Target="../media/image7.png"/><Relationship Id="rId1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ectangle: Rounded Corners 24"/>
          <p:cNvSpPr/>
          <p:nvPr/>
        </p:nvSpPr>
        <p:spPr>
          <a:xfrm>
            <a:off x="11942495" y="4300611"/>
            <a:ext cx="30824690" cy="17652552"/>
          </a:xfrm>
          <a:prstGeom prst="roundRect">
            <a:avLst>
              <a:gd name="adj" fmla="val 3346"/>
            </a:avLst>
          </a:prstGeom>
          <a:solidFill>
            <a:srgbClr val="FFFFFF"/>
          </a:solidFill>
          <a:ln>
            <a:solidFill>
              <a:srgbClr val="004161"/>
            </a:solidFill>
          </a:ln>
        </p:spPr>
        <p:txBody>
          <a:bodyPr lIns="45719" rIns="45719" anchor="ctr"/>
          <a:lstStyle/>
          <a:p>
            <a:pPr algn="ctr">
              <a:defRPr>
                <a:solidFill>
                  <a:srgbClr val="FFFFFF"/>
                </a:solidFill>
              </a:defRPr>
            </a:pPr>
            <a:r>
              <a:rPr lang="en-US" dirty="0"/>
              <a:t>Screen Shot 2019-03-26 at 11.37.35 PM</a:t>
            </a:r>
            <a:endParaRPr dirty="0"/>
          </a:p>
        </p:txBody>
      </p:sp>
      <p:sp>
        <p:nvSpPr>
          <p:cNvPr id="87" name="Shape 93"/>
          <p:cNvSpPr txBox="1">
            <a:spLocks noGrp="1"/>
          </p:cNvSpPr>
          <p:nvPr>
            <p:ph type="subTitle" sz="quarter" idx="1"/>
          </p:nvPr>
        </p:nvSpPr>
        <p:spPr>
          <a:xfrm>
            <a:off x="10267794" y="598889"/>
            <a:ext cx="24164675" cy="1958293"/>
          </a:xfrm>
          <a:prstGeom prst="rect">
            <a:avLst/>
          </a:prstGeom>
        </p:spPr>
        <p:txBody>
          <a:bodyPr lIns="0" tIns="0" rIns="0" bIns="0">
            <a:normAutofit fontScale="92500"/>
          </a:bodyPr>
          <a:lstStyle>
            <a:lvl1pPr algn="ctr">
              <a:spcBef>
                <a:spcPts val="0"/>
              </a:spcBef>
              <a:defRPr sz="8200" b="1">
                <a:solidFill>
                  <a:srgbClr val="00253F"/>
                </a:solidFill>
              </a:defRPr>
            </a:lvl1pPr>
          </a:lstStyle>
          <a:p>
            <a:r>
              <a:rPr lang="en-US" dirty="0"/>
              <a:t>Wireless Recorder for Epileptic Seizure Monitoring</a:t>
            </a:r>
            <a:endParaRPr dirty="0"/>
          </a:p>
        </p:txBody>
      </p:sp>
      <p:sp>
        <p:nvSpPr>
          <p:cNvPr id="88" name="Shape 94"/>
          <p:cNvSpPr txBox="1">
            <a:spLocks noGrp="1"/>
          </p:cNvSpPr>
          <p:nvPr>
            <p:ph type="body" idx="13"/>
          </p:nvPr>
        </p:nvSpPr>
        <p:spPr>
          <a:xfrm>
            <a:off x="10397730" y="2135893"/>
            <a:ext cx="23777804" cy="70613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lnSpcReduction="10000"/>
          </a:bodyPr>
          <a:lstStyle>
            <a:lvl1pPr marL="0" indent="0" algn="ctr" defTabSz="365760">
              <a:spcBef>
                <a:spcPts val="0"/>
              </a:spcBef>
              <a:buClrTx/>
              <a:buSzTx/>
              <a:buFontTx/>
              <a:buNone/>
              <a:defRPr sz="4760" b="1">
                <a:solidFill>
                  <a:srgbClr val="004161"/>
                </a:solidFill>
              </a:defRPr>
            </a:lvl1pPr>
          </a:lstStyle>
          <a:p>
            <a:r>
              <a:rPr dirty="0"/>
              <a:t>Aidan Curtis, Sophia D’Amico, Andres Gomez, Benjamin </a:t>
            </a:r>
            <a:r>
              <a:rPr dirty="0" err="1"/>
              <a:t>Klimko</a:t>
            </a:r>
            <a:r>
              <a:rPr dirty="0"/>
              <a:t>, Zhiyang Zhang</a:t>
            </a:r>
            <a:endParaRPr dirty="0">
              <a:latin typeface="Times"/>
              <a:ea typeface="Times"/>
              <a:cs typeface="Times"/>
              <a:sym typeface="Times"/>
            </a:endParaRPr>
          </a:p>
        </p:txBody>
      </p:sp>
      <p:sp>
        <p:nvSpPr>
          <p:cNvPr id="90" name="Rectangle: Rounded Corners 143"/>
          <p:cNvSpPr/>
          <p:nvPr/>
        </p:nvSpPr>
        <p:spPr>
          <a:xfrm>
            <a:off x="909078" y="4169332"/>
            <a:ext cx="10702597" cy="5602995"/>
          </a:xfrm>
          <a:prstGeom prst="roundRect">
            <a:avLst>
              <a:gd name="adj" fmla="val 5927"/>
            </a:avLst>
          </a:prstGeom>
          <a:solidFill>
            <a:srgbClr val="FFFFFF"/>
          </a:solidFill>
          <a:ln>
            <a:solidFill>
              <a:srgbClr val="004161"/>
            </a:solidFill>
          </a:ln>
        </p:spPr>
        <p:txBody>
          <a:bodyPr lIns="45719" rIns="45719" anchor="ctr"/>
          <a:lstStyle/>
          <a:p>
            <a:pPr algn="ctr">
              <a:defRPr>
                <a:solidFill>
                  <a:srgbClr val="FFFFFF"/>
                </a:solidFill>
              </a:defRPr>
            </a:pPr>
            <a:endParaRPr/>
          </a:p>
        </p:txBody>
      </p:sp>
      <p:grpSp>
        <p:nvGrpSpPr>
          <p:cNvPr id="93" name="Rectangle: Top Corners Rounded 154"/>
          <p:cNvGrpSpPr/>
          <p:nvPr/>
        </p:nvGrpSpPr>
        <p:grpSpPr>
          <a:xfrm>
            <a:off x="909078" y="4091916"/>
            <a:ext cx="10702597" cy="955671"/>
            <a:chOff x="0" y="0"/>
            <a:chExt cx="10702595" cy="955670"/>
          </a:xfrm>
        </p:grpSpPr>
        <p:sp>
          <p:nvSpPr>
            <p:cNvPr id="91" name="Shape"/>
            <p:cNvSpPr/>
            <p:nvPr/>
          </p:nvSpPr>
          <p:spPr>
            <a:xfrm>
              <a:off x="0" y="0"/>
              <a:ext cx="10702595" cy="903631"/>
            </a:xfrm>
            <a:custGeom>
              <a:avLst/>
              <a:gdLst/>
              <a:ahLst/>
              <a:cxnLst>
                <a:cxn ang="0">
                  <a:pos x="wd2" y="hd2"/>
                </a:cxn>
                <a:cxn ang="5400000">
                  <a:pos x="wd2" y="hd2"/>
                </a:cxn>
                <a:cxn ang="10800000">
                  <a:pos x="wd2" y="hd2"/>
                </a:cxn>
                <a:cxn ang="16200000">
                  <a:pos x="wd2" y="hd2"/>
                </a:cxn>
              </a:cxnLst>
              <a:rect l="0" t="0" r="r" b="b"/>
              <a:pathLst>
                <a:path w="21600" h="21600" extrusionOk="0">
                  <a:moveTo>
                    <a:pt x="912" y="0"/>
                  </a:moveTo>
                  <a:lnTo>
                    <a:pt x="20688" y="0"/>
                  </a:lnTo>
                  <a:cubicBezTo>
                    <a:pt x="21192" y="0"/>
                    <a:pt x="21600" y="4835"/>
                    <a:pt x="21600" y="10800"/>
                  </a:cubicBezTo>
                  <a:lnTo>
                    <a:pt x="21600" y="21600"/>
                  </a:lnTo>
                  <a:lnTo>
                    <a:pt x="0" y="21600"/>
                  </a:lnTo>
                  <a:lnTo>
                    <a:pt x="0" y="10800"/>
                  </a:lnTo>
                  <a:cubicBezTo>
                    <a:pt x="0" y="4835"/>
                    <a:pt x="408" y="0"/>
                    <a:pt x="912" y="0"/>
                  </a:cubicBezTo>
                  <a:close/>
                </a:path>
              </a:pathLst>
            </a:custGeom>
            <a:solidFill>
              <a:schemeClr val="accent2"/>
            </a:solidFill>
            <a:ln w="9525" cap="flat">
              <a:solidFill>
                <a:srgbClr val="004161"/>
              </a:solidFill>
              <a:prstDash val="solid"/>
              <a:round/>
            </a:ln>
            <a:effectLst/>
          </p:spPr>
          <p:txBody>
            <a:bodyPr wrap="square" lIns="45719" tIns="45719" rIns="45719" bIns="45719" numCol="1" anchor="ctr">
              <a:noAutofit/>
            </a:bodyPr>
            <a:lstStyle/>
            <a:p>
              <a:pPr algn="ctr">
                <a:defRPr sz="5400">
                  <a:solidFill>
                    <a:srgbClr val="FFFFFF"/>
                  </a:solidFill>
                  <a:latin typeface="Calibri"/>
                  <a:ea typeface="Calibri"/>
                  <a:cs typeface="Calibri"/>
                  <a:sym typeface="Calibri"/>
                </a:defRPr>
              </a:pPr>
              <a:endParaRPr/>
            </a:p>
          </p:txBody>
        </p:sp>
        <p:sp>
          <p:nvSpPr>
            <p:cNvPr id="92" name="Why Wireless ECoG?"/>
            <p:cNvSpPr txBox="1"/>
            <p:nvPr/>
          </p:nvSpPr>
          <p:spPr>
            <a:xfrm>
              <a:off x="119631" y="38729"/>
              <a:ext cx="10437932" cy="9169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5400">
                  <a:solidFill>
                    <a:srgbClr val="FFFFFF"/>
                  </a:solidFill>
                  <a:latin typeface="Calibri"/>
                  <a:ea typeface="Calibri"/>
                  <a:cs typeface="Calibri"/>
                  <a:sym typeface="Calibri"/>
                </a:defRPr>
              </a:lvl1pPr>
            </a:lstStyle>
            <a:p>
              <a:r>
                <a:rPr lang="en-US" dirty="0"/>
                <a:t>Motivation</a:t>
              </a:r>
              <a:endParaRPr dirty="0"/>
            </a:p>
          </p:txBody>
        </p:sp>
      </p:grpSp>
      <p:grpSp>
        <p:nvGrpSpPr>
          <p:cNvPr id="97" name="Rectangle: Top Corners Rounded 151"/>
          <p:cNvGrpSpPr/>
          <p:nvPr/>
        </p:nvGrpSpPr>
        <p:grpSpPr>
          <a:xfrm>
            <a:off x="11942493" y="4095363"/>
            <a:ext cx="30824694" cy="919303"/>
            <a:chOff x="0" y="0"/>
            <a:chExt cx="30824693" cy="919302"/>
          </a:xfrm>
        </p:grpSpPr>
        <p:sp>
          <p:nvSpPr>
            <p:cNvPr id="95" name="Shape"/>
            <p:cNvSpPr/>
            <p:nvPr/>
          </p:nvSpPr>
          <p:spPr>
            <a:xfrm>
              <a:off x="0" y="0"/>
              <a:ext cx="30824693" cy="903631"/>
            </a:xfrm>
            <a:custGeom>
              <a:avLst/>
              <a:gdLst/>
              <a:ahLst/>
              <a:cxnLst>
                <a:cxn ang="0">
                  <a:pos x="wd2" y="hd2"/>
                </a:cxn>
                <a:cxn ang="5400000">
                  <a:pos x="wd2" y="hd2"/>
                </a:cxn>
                <a:cxn ang="10800000">
                  <a:pos x="wd2" y="hd2"/>
                </a:cxn>
                <a:cxn ang="16200000">
                  <a:pos x="wd2" y="hd2"/>
                </a:cxn>
              </a:cxnLst>
              <a:rect l="0" t="0" r="r" b="b"/>
              <a:pathLst>
                <a:path w="21600" h="21600" extrusionOk="0">
                  <a:moveTo>
                    <a:pt x="317" y="0"/>
                  </a:moveTo>
                  <a:lnTo>
                    <a:pt x="21283" y="0"/>
                  </a:lnTo>
                  <a:cubicBezTo>
                    <a:pt x="21458" y="0"/>
                    <a:pt x="21600" y="4835"/>
                    <a:pt x="21600" y="10800"/>
                  </a:cubicBezTo>
                  <a:lnTo>
                    <a:pt x="21600" y="21600"/>
                  </a:lnTo>
                  <a:lnTo>
                    <a:pt x="0" y="21600"/>
                  </a:lnTo>
                  <a:lnTo>
                    <a:pt x="0" y="10800"/>
                  </a:lnTo>
                  <a:cubicBezTo>
                    <a:pt x="0" y="4835"/>
                    <a:pt x="142" y="0"/>
                    <a:pt x="317" y="0"/>
                  </a:cubicBezTo>
                  <a:close/>
                </a:path>
              </a:pathLst>
            </a:custGeom>
            <a:solidFill>
              <a:schemeClr val="accent2"/>
            </a:solidFill>
            <a:ln w="9525" cap="flat">
              <a:solidFill>
                <a:srgbClr val="004161"/>
              </a:solidFill>
              <a:prstDash val="solid"/>
              <a:round/>
            </a:ln>
            <a:effectLst/>
          </p:spPr>
          <p:txBody>
            <a:bodyPr wrap="square" lIns="45719" tIns="45719" rIns="45719" bIns="45719" numCol="1" anchor="ctr">
              <a:noAutofit/>
            </a:bodyPr>
            <a:lstStyle/>
            <a:p>
              <a:pPr algn="ctr">
                <a:defRPr sz="5400">
                  <a:solidFill>
                    <a:srgbClr val="FFFFFF"/>
                  </a:solidFill>
                  <a:latin typeface="Calibri"/>
                  <a:ea typeface="Calibri"/>
                  <a:cs typeface="Calibri"/>
                  <a:sym typeface="Calibri"/>
                </a:defRPr>
              </a:pPr>
              <a:endParaRPr/>
            </a:p>
          </p:txBody>
        </p:sp>
        <p:sp>
          <p:nvSpPr>
            <p:cNvPr id="96" name="Prototype Design and Testing"/>
            <p:cNvSpPr txBox="1"/>
            <p:nvPr/>
          </p:nvSpPr>
          <p:spPr>
            <a:xfrm>
              <a:off x="132332" y="2361"/>
              <a:ext cx="30560027" cy="9169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5400">
                  <a:solidFill>
                    <a:srgbClr val="FFFFFF"/>
                  </a:solidFill>
                  <a:latin typeface="Calibri"/>
                  <a:ea typeface="Calibri"/>
                  <a:cs typeface="Calibri"/>
                  <a:sym typeface="Calibri"/>
                </a:defRPr>
              </a:lvl1pPr>
            </a:lstStyle>
            <a:p>
              <a:r>
                <a:rPr dirty="0"/>
                <a:t>Prototype Desig</a:t>
              </a:r>
              <a:r>
                <a:rPr lang="en-US" dirty="0"/>
                <a:t>n</a:t>
              </a:r>
              <a:endParaRPr dirty="0"/>
            </a:p>
          </p:txBody>
        </p:sp>
      </p:grpSp>
      <p:sp>
        <p:nvSpPr>
          <p:cNvPr id="98" name="Rectangle: Rounded Corners 125"/>
          <p:cNvSpPr/>
          <p:nvPr/>
        </p:nvSpPr>
        <p:spPr>
          <a:xfrm>
            <a:off x="25486074" y="22428812"/>
            <a:ext cx="17181445" cy="5142842"/>
          </a:xfrm>
          <a:prstGeom prst="roundRect">
            <a:avLst>
              <a:gd name="adj" fmla="val 10456"/>
            </a:avLst>
          </a:prstGeom>
          <a:solidFill>
            <a:srgbClr val="FFFFFF"/>
          </a:solidFill>
          <a:ln>
            <a:solidFill>
              <a:srgbClr val="004161"/>
            </a:solidFill>
          </a:ln>
        </p:spPr>
        <p:txBody>
          <a:bodyPr lIns="45719" rIns="45719" anchor="ctr"/>
          <a:lstStyle/>
          <a:p>
            <a:pPr marL="571500" indent="-571500">
              <a:buFont typeface="Arial" panose="020B0604020202020204" pitchFamily="34" charset="0"/>
              <a:buChar char="•"/>
            </a:pPr>
            <a:endParaRPr lang="en-US" sz="5500" dirty="0"/>
          </a:p>
        </p:txBody>
      </p:sp>
      <p:sp>
        <p:nvSpPr>
          <p:cNvPr id="99" name="Shape"/>
          <p:cNvSpPr/>
          <p:nvPr/>
        </p:nvSpPr>
        <p:spPr>
          <a:xfrm>
            <a:off x="25486074" y="22378751"/>
            <a:ext cx="17169340" cy="903632"/>
          </a:xfrm>
          <a:custGeom>
            <a:avLst/>
            <a:gdLst/>
            <a:ahLst/>
            <a:cxnLst>
              <a:cxn ang="0">
                <a:pos x="wd2" y="hd2"/>
              </a:cxn>
              <a:cxn ang="5400000">
                <a:pos x="wd2" y="hd2"/>
              </a:cxn>
              <a:cxn ang="10800000">
                <a:pos x="wd2" y="hd2"/>
              </a:cxn>
              <a:cxn ang="16200000">
                <a:pos x="wd2" y="hd2"/>
              </a:cxn>
            </a:cxnLst>
            <a:rect l="0" t="0" r="r" b="b"/>
            <a:pathLst>
              <a:path w="21600" h="21600" extrusionOk="0">
                <a:moveTo>
                  <a:pt x="912" y="0"/>
                </a:moveTo>
                <a:lnTo>
                  <a:pt x="20688" y="0"/>
                </a:lnTo>
                <a:cubicBezTo>
                  <a:pt x="21192" y="0"/>
                  <a:pt x="21600" y="4835"/>
                  <a:pt x="21600" y="10800"/>
                </a:cubicBezTo>
                <a:lnTo>
                  <a:pt x="21600" y="21600"/>
                </a:lnTo>
                <a:lnTo>
                  <a:pt x="0" y="21600"/>
                </a:lnTo>
                <a:lnTo>
                  <a:pt x="0" y="10800"/>
                </a:lnTo>
                <a:cubicBezTo>
                  <a:pt x="0" y="4835"/>
                  <a:pt x="408" y="0"/>
                  <a:pt x="912" y="0"/>
                </a:cubicBezTo>
                <a:close/>
              </a:path>
            </a:pathLst>
          </a:custGeom>
          <a:solidFill>
            <a:schemeClr val="accent2"/>
          </a:solidFill>
          <a:ln>
            <a:solidFill>
              <a:srgbClr val="004161"/>
            </a:solidFill>
          </a:ln>
        </p:spPr>
        <p:txBody>
          <a:bodyPr lIns="45719" rIns="45719" anchor="ctr"/>
          <a:lstStyle/>
          <a:p>
            <a:pPr algn="ctr">
              <a:defRPr sz="5400">
                <a:solidFill>
                  <a:srgbClr val="FFFFFF"/>
                </a:solidFill>
                <a:latin typeface="Calibri"/>
                <a:ea typeface="Calibri"/>
                <a:cs typeface="Calibri"/>
                <a:sym typeface="Calibri"/>
              </a:defRPr>
            </a:pPr>
            <a:endParaRPr dirty="0"/>
          </a:p>
        </p:txBody>
      </p:sp>
      <p:sp>
        <p:nvSpPr>
          <p:cNvPr id="100" name="Future"/>
          <p:cNvSpPr txBox="1"/>
          <p:nvPr/>
        </p:nvSpPr>
        <p:spPr>
          <a:xfrm>
            <a:off x="27212936" y="22394884"/>
            <a:ext cx="13981828" cy="916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5400">
                <a:solidFill>
                  <a:srgbClr val="FFFFFF"/>
                </a:solidFill>
                <a:latin typeface="Calibri"/>
                <a:ea typeface="Calibri"/>
                <a:cs typeface="Calibri"/>
                <a:sym typeface="Calibri"/>
              </a:defRPr>
            </a:lvl1pPr>
          </a:lstStyle>
          <a:p>
            <a:r>
              <a:rPr lang="en-US" dirty="0"/>
              <a:t>Better Quality of Life for Epileptic Patients</a:t>
            </a:r>
            <a:endParaRPr dirty="0"/>
          </a:p>
        </p:txBody>
      </p:sp>
      <p:pic>
        <p:nvPicPr>
          <p:cNvPr id="4" name="Picture 3">
            <a:extLst>
              <a:ext uri="{FF2B5EF4-FFF2-40B4-BE49-F238E27FC236}">
                <a16:creationId xmlns:a16="http://schemas.microsoft.com/office/drawing/2014/main" id="{311280DB-71F4-4AE7-8625-5B71C1BC46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27254" y="5593869"/>
            <a:ext cx="8855170" cy="8757431"/>
          </a:xfrm>
          <a:prstGeom prst="rect">
            <a:avLst/>
          </a:prstGeom>
        </p:spPr>
      </p:pic>
      <p:sp>
        <p:nvSpPr>
          <p:cNvPr id="101" name="Rectangle: Rounded Corners 136"/>
          <p:cNvSpPr/>
          <p:nvPr/>
        </p:nvSpPr>
        <p:spPr>
          <a:xfrm>
            <a:off x="25486074" y="27988086"/>
            <a:ext cx="17294658" cy="4269811"/>
          </a:xfrm>
          <a:prstGeom prst="roundRect">
            <a:avLst>
              <a:gd name="adj" fmla="val 15163"/>
            </a:avLst>
          </a:prstGeom>
          <a:solidFill>
            <a:srgbClr val="FFFFFF"/>
          </a:solidFill>
          <a:ln>
            <a:solidFill>
              <a:srgbClr val="004161"/>
            </a:solidFill>
          </a:ln>
        </p:spPr>
        <p:txBody>
          <a:bodyPr lIns="45719" rIns="45719" anchor="ctr"/>
          <a:lstStyle/>
          <a:p>
            <a:pPr algn="ctr">
              <a:defRPr>
                <a:solidFill>
                  <a:srgbClr val="FFFFFF"/>
                </a:solidFill>
              </a:defRPr>
            </a:pPr>
            <a:endParaRPr/>
          </a:p>
        </p:txBody>
      </p:sp>
      <p:sp>
        <p:nvSpPr>
          <p:cNvPr id="102" name="Shape"/>
          <p:cNvSpPr/>
          <p:nvPr/>
        </p:nvSpPr>
        <p:spPr>
          <a:xfrm>
            <a:off x="25481432" y="27942646"/>
            <a:ext cx="17294658" cy="903632"/>
          </a:xfrm>
          <a:custGeom>
            <a:avLst/>
            <a:gdLst/>
            <a:ahLst/>
            <a:cxnLst>
              <a:cxn ang="0">
                <a:pos x="wd2" y="hd2"/>
              </a:cxn>
              <a:cxn ang="5400000">
                <a:pos x="wd2" y="hd2"/>
              </a:cxn>
              <a:cxn ang="10800000">
                <a:pos x="wd2" y="hd2"/>
              </a:cxn>
              <a:cxn ang="16200000">
                <a:pos x="wd2" y="hd2"/>
              </a:cxn>
            </a:cxnLst>
            <a:rect l="0" t="0" r="r" b="b"/>
            <a:pathLst>
              <a:path w="21600" h="21600" extrusionOk="0">
                <a:moveTo>
                  <a:pt x="912" y="0"/>
                </a:moveTo>
                <a:lnTo>
                  <a:pt x="20688" y="0"/>
                </a:lnTo>
                <a:cubicBezTo>
                  <a:pt x="21192" y="0"/>
                  <a:pt x="21600" y="4835"/>
                  <a:pt x="21600" y="10800"/>
                </a:cubicBezTo>
                <a:lnTo>
                  <a:pt x="21600" y="21600"/>
                </a:lnTo>
                <a:lnTo>
                  <a:pt x="0" y="21600"/>
                </a:lnTo>
                <a:lnTo>
                  <a:pt x="0" y="10800"/>
                </a:lnTo>
                <a:cubicBezTo>
                  <a:pt x="0" y="4835"/>
                  <a:pt x="408" y="0"/>
                  <a:pt x="912" y="0"/>
                </a:cubicBezTo>
                <a:close/>
              </a:path>
            </a:pathLst>
          </a:custGeom>
          <a:solidFill>
            <a:schemeClr val="accent2"/>
          </a:solidFill>
          <a:ln>
            <a:solidFill>
              <a:srgbClr val="004161"/>
            </a:solidFill>
          </a:ln>
        </p:spPr>
        <p:txBody>
          <a:bodyPr lIns="45719" rIns="45719" anchor="ctr"/>
          <a:lstStyle/>
          <a:p>
            <a:pPr algn="ctr">
              <a:defRPr sz="5400">
                <a:solidFill>
                  <a:srgbClr val="FFFFFF"/>
                </a:solidFill>
                <a:latin typeface="Calibri"/>
                <a:ea typeface="Calibri"/>
                <a:cs typeface="Calibri"/>
                <a:sym typeface="Calibri"/>
              </a:defRPr>
            </a:pPr>
            <a:endParaRPr dirty="0"/>
          </a:p>
        </p:txBody>
      </p:sp>
      <p:sp>
        <p:nvSpPr>
          <p:cNvPr id="103" name="Acknowledgements / References"/>
          <p:cNvSpPr txBox="1"/>
          <p:nvPr/>
        </p:nvSpPr>
        <p:spPr>
          <a:xfrm>
            <a:off x="26851780" y="27970979"/>
            <a:ext cx="14243979" cy="916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5400">
                <a:solidFill>
                  <a:srgbClr val="FFFFFF"/>
                </a:solidFill>
                <a:latin typeface="Calibri"/>
                <a:ea typeface="Calibri"/>
                <a:cs typeface="Calibri"/>
                <a:sym typeface="Calibri"/>
              </a:defRPr>
            </a:lvl1pPr>
          </a:lstStyle>
          <a:p>
            <a:r>
              <a:rPr dirty="0"/>
              <a:t>Acknowledgements / References</a:t>
            </a:r>
          </a:p>
        </p:txBody>
      </p:sp>
      <p:pic>
        <p:nvPicPr>
          <p:cNvPr id="105" name="Screen Shot 2019-03-19 at 7.18.11 PM.png" descr="Screen Shot 2019-03-19 at 7.18.11 PM.png"/>
          <p:cNvPicPr>
            <a:picLocks noChangeAspect="1"/>
          </p:cNvPicPr>
          <p:nvPr/>
        </p:nvPicPr>
        <p:blipFill>
          <a:blip r:embed="rId4">
            <a:extLst/>
          </a:blip>
          <a:stretch>
            <a:fillRect/>
          </a:stretch>
        </p:blipFill>
        <p:spPr>
          <a:xfrm>
            <a:off x="39276031" y="1184521"/>
            <a:ext cx="3391488" cy="1446514"/>
          </a:xfrm>
          <a:prstGeom prst="rect">
            <a:avLst/>
          </a:prstGeom>
          <a:ln w="12700">
            <a:miter lim="400000"/>
          </a:ln>
        </p:spPr>
      </p:pic>
      <p:sp>
        <p:nvSpPr>
          <p:cNvPr id="106" name="30% of epilepsy patients do not respond to medicine or treatment…"/>
          <p:cNvSpPr txBox="1"/>
          <p:nvPr/>
        </p:nvSpPr>
        <p:spPr>
          <a:xfrm>
            <a:off x="1127269" y="5100424"/>
            <a:ext cx="10040274" cy="33239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marL="457200" indent="-457200" fontAlgn="base">
              <a:buFont typeface="Arial" panose="020B0604020202020204" pitchFamily="34" charset="0"/>
              <a:buChar char="•"/>
            </a:pPr>
            <a:r>
              <a:rPr lang="en-US" sz="3500" dirty="0"/>
              <a:t>30% of epilepsy patients do not respond to traditional treatment [1]</a:t>
            </a:r>
          </a:p>
          <a:p>
            <a:pPr marL="457200" indent="-457200" fontAlgn="base">
              <a:buFont typeface="Arial" panose="020B0604020202020204" pitchFamily="34" charset="0"/>
              <a:buChar char="•"/>
            </a:pPr>
            <a:r>
              <a:rPr lang="en-US" sz="3500" dirty="0"/>
              <a:t>Patients are treated with neural implants to locate regions of seizure activity</a:t>
            </a:r>
          </a:p>
          <a:p>
            <a:pPr marL="457200" indent="-457200" fontAlgn="base">
              <a:buFont typeface="Arial" panose="020B0604020202020204" pitchFamily="34" charset="0"/>
              <a:buChar char="•"/>
            </a:pPr>
            <a:r>
              <a:rPr lang="en-US" sz="3500" dirty="0"/>
              <a:t>Current recording solution is wired, which is:</a:t>
            </a:r>
          </a:p>
          <a:p>
            <a:pPr lvl="7" fontAlgn="base"/>
            <a:endParaRPr lang="en-US" sz="3500" dirty="0"/>
          </a:p>
        </p:txBody>
      </p:sp>
      <p:pic>
        <p:nvPicPr>
          <p:cNvPr id="107" name="Image" descr="Image"/>
          <p:cNvPicPr>
            <a:picLocks noChangeAspect="1"/>
          </p:cNvPicPr>
          <p:nvPr/>
        </p:nvPicPr>
        <p:blipFill>
          <a:blip r:embed="rId5">
            <a:extLst/>
          </a:blip>
          <a:stretch>
            <a:fillRect/>
          </a:stretch>
        </p:blipFill>
        <p:spPr>
          <a:xfrm>
            <a:off x="34190443" y="381002"/>
            <a:ext cx="4926244" cy="3503822"/>
          </a:xfrm>
          <a:prstGeom prst="rect">
            <a:avLst/>
          </a:prstGeom>
          <a:ln w="12700">
            <a:miter lim="400000"/>
          </a:ln>
        </p:spPr>
      </p:pic>
      <p:sp>
        <p:nvSpPr>
          <p:cNvPr id="110" name="Rectangle: Rounded Corners 25"/>
          <p:cNvSpPr/>
          <p:nvPr/>
        </p:nvSpPr>
        <p:spPr>
          <a:xfrm>
            <a:off x="909259" y="22417780"/>
            <a:ext cx="24217691" cy="9958717"/>
          </a:xfrm>
          <a:prstGeom prst="roundRect">
            <a:avLst>
              <a:gd name="adj" fmla="val 6588"/>
            </a:avLst>
          </a:prstGeom>
          <a:solidFill>
            <a:srgbClr val="FFFFFF"/>
          </a:solidFill>
          <a:ln>
            <a:solidFill>
              <a:srgbClr val="004161"/>
            </a:solidFill>
          </a:ln>
        </p:spPr>
        <p:txBody>
          <a:bodyPr lIns="45719" rIns="45719" anchor="ctr"/>
          <a:lstStyle/>
          <a:p>
            <a:pPr marL="571500" lvl="5" indent="-571500">
              <a:buFont typeface="Arial" panose="020B0604020202020204" pitchFamily="34" charset="0"/>
              <a:buChar char="•"/>
            </a:pPr>
            <a:r>
              <a:rPr lang="en-US" sz="4000" dirty="0"/>
              <a:t>Final prototype tested in a rat; encapsulated in a 3D-printed cap connected to implanted electrodes</a:t>
            </a:r>
          </a:p>
          <a:p>
            <a:pPr marL="571500" lvl="5" indent="-571500">
              <a:buFont typeface="Arial" panose="020B0604020202020204" pitchFamily="34" charset="0"/>
              <a:buChar char="•"/>
            </a:pPr>
            <a:r>
              <a:rPr lang="en-US" sz="4000" dirty="0"/>
              <a:t>Successfully collected 4 channels of rat neural data, with 16 channels possible</a:t>
            </a:r>
          </a:p>
          <a:p>
            <a:pPr marL="571500" lvl="5" indent="-571500">
              <a:buFont typeface="Arial" panose="020B0604020202020204" pitchFamily="34" charset="0"/>
              <a:buChar char="•"/>
            </a:pPr>
            <a:r>
              <a:rPr lang="en-US" sz="4000" dirty="0"/>
              <a:t>Entire system: 45g</a:t>
            </a:r>
          </a:p>
          <a:p>
            <a:pPr marL="571500" lvl="5" indent="-571500">
              <a:buFont typeface="Arial" panose="020B0604020202020204" pitchFamily="34" charset="0"/>
              <a:buChar char="•"/>
            </a:pPr>
            <a:endParaRPr lang="en-US" sz="4000" dirty="0"/>
          </a:p>
          <a:p>
            <a:pPr marL="571500" lvl="5" indent="-571500">
              <a:buFont typeface="Arial" panose="020B0604020202020204" pitchFamily="34" charset="0"/>
              <a:buChar char="•"/>
            </a:pPr>
            <a:endParaRPr lang="en-US" sz="4000" dirty="0"/>
          </a:p>
          <a:p>
            <a:pPr marL="571500" lvl="5" indent="-571500">
              <a:buFont typeface="Arial" panose="020B0604020202020204" pitchFamily="34" charset="0"/>
              <a:buChar char="•"/>
            </a:pPr>
            <a:endParaRPr lang="en-US" sz="4000" dirty="0"/>
          </a:p>
          <a:p>
            <a:pPr marL="571500" lvl="5" indent="-571500">
              <a:buFont typeface="Arial" panose="020B0604020202020204" pitchFamily="34" charset="0"/>
              <a:buChar char="•"/>
            </a:pPr>
            <a:endParaRPr lang="en-US" sz="4000" dirty="0"/>
          </a:p>
          <a:p>
            <a:pPr marL="571500" lvl="5" indent="-571500">
              <a:buFont typeface="Arial" panose="020B0604020202020204" pitchFamily="34" charset="0"/>
              <a:buChar char="•"/>
            </a:pPr>
            <a:endParaRPr lang="en-US" sz="4000" dirty="0"/>
          </a:p>
          <a:p>
            <a:pPr lvl="5"/>
            <a:endParaRPr lang="en-US" sz="4000" dirty="0"/>
          </a:p>
          <a:p>
            <a:pPr marL="571500" lvl="5" indent="-571500">
              <a:buFont typeface="Arial" panose="020B0604020202020204" pitchFamily="34" charset="0"/>
              <a:buChar char="•"/>
            </a:pPr>
            <a:endParaRPr lang="en-US" sz="4000" dirty="0"/>
          </a:p>
          <a:p>
            <a:pPr marL="571500" lvl="5" indent="-571500">
              <a:buFont typeface="Arial" panose="020B0604020202020204" pitchFamily="34" charset="0"/>
              <a:buChar char="•"/>
            </a:pPr>
            <a:endParaRPr lang="en-US" sz="4000" dirty="0"/>
          </a:p>
          <a:p>
            <a:pPr marL="571500" lvl="5" indent="-571500">
              <a:buFont typeface="Arial" panose="020B0604020202020204" pitchFamily="34" charset="0"/>
              <a:buChar char="•"/>
            </a:pPr>
            <a:endParaRPr lang="en-US" sz="4000" dirty="0"/>
          </a:p>
          <a:p>
            <a:pPr lvl="5"/>
            <a:endParaRPr lang="en-US" sz="4000" dirty="0"/>
          </a:p>
        </p:txBody>
      </p:sp>
      <p:sp>
        <p:nvSpPr>
          <p:cNvPr id="111" name="Shape"/>
          <p:cNvSpPr/>
          <p:nvPr/>
        </p:nvSpPr>
        <p:spPr>
          <a:xfrm>
            <a:off x="909259" y="22381382"/>
            <a:ext cx="24217691" cy="881026"/>
          </a:xfrm>
          <a:custGeom>
            <a:avLst/>
            <a:gdLst/>
            <a:ahLst/>
            <a:cxnLst>
              <a:cxn ang="0">
                <a:pos x="wd2" y="hd2"/>
              </a:cxn>
              <a:cxn ang="5400000">
                <a:pos x="wd2" y="hd2"/>
              </a:cxn>
              <a:cxn ang="10800000">
                <a:pos x="wd2" y="hd2"/>
              </a:cxn>
              <a:cxn ang="16200000">
                <a:pos x="wd2" y="hd2"/>
              </a:cxn>
            </a:cxnLst>
            <a:rect l="0" t="0" r="r" b="b"/>
            <a:pathLst>
              <a:path w="21600" h="21600" extrusionOk="0">
                <a:moveTo>
                  <a:pt x="912" y="0"/>
                </a:moveTo>
                <a:lnTo>
                  <a:pt x="20688" y="0"/>
                </a:lnTo>
                <a:cubicBezTo>
                  <a:pt x="21192" y="0"/>
                  <a:pt x="21600" y="4835"/>
                  <a:pt x="21600" y="10800"/>
                </a:cubicBezTo>
                <a:lnTo>
                  <a:pt x="21600" y="21600"/>
                </a:lnTo>
                <a:lnTo>
                  <a:pt x="0" y="21600"/>
                </a:lnTo>
                <a:lnTo>
                  <a:pt x="0" y="10800"/>
                </a:lnTo>
                <a:cubicBezTo>
                  <a:pt x="0" y="4835"/>
                  <a:pt x="408" y="0"/>
                  <a:pt x="912" y="0"/>
                </a:cubicBezTo>
                <a:close/>
              </a:path>
            </a:pathLst>
          </a:custGeom>
          <a:solidFill>
            <a:schemeClr val="accent2"/>
          </a:solidFill>
          <a:ln>
            <a:solidFill>
              <a:srgbClr val="004161"/>
            </a:solidFill>
          </a:ln>
        </p:spPr>
        <p:txBody>
          <a:bodyPr lIns="45719" rIns="45719" anchor="ctr"/>
          <a:lstStyle/>
          <a:p>
            <a:pPr algn="ctr">
              <a:defRPr sz="5400">
                <a:solidFill>
                  <a:srgbClr val="FFFFFF"/>
                </a:solidFill>
                <a:latin typeface="Calibri"/>
                <a:ea typeface="Calibri"/>
                <a:cs typeface="Calibri"/>
                <a:sym typeface="Calibri"/>
              </a:defRPr>
            </a:pPr>
            <a:endParaRPr dirty="0"/>
          </a:p>
        </p:txBody>
      </p:sp>
      <p:sp>
        <p:nvSpPr>
          <p:cNvPr id="112" name="Full System Testing"/>
          <p:cNvSpPr txBox="1"/>
          <p:nvPr/>
        </p:nvSpPr>
        <p:spPr>
          <a:xfrm>
            <a:off x="4919070" y="22373679"/>
            <a:ext cx="16078570" cy="916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5400">
                <a:solidFill>
                  <a:srgbClr val="FFFFFF"/>
                </a:solidFill>
                <a:latin typeface="Calibri"/>
                <a:ea typeface="Calibri"/>
                <a:cs typeface="Calibri"/>
                <a:sym typeface="Calibri"/>
              </a:defRPr>
            </a:lvl1pPr>
          </a:lstStyle>
          <a:p>
            <a:r>
              <a:rPr lang="en-US" dirty="0"/>
              <a:t>Successful Rodent Implantation for Proof of Concept</a:t>
            </a:r>
            <a:endParaRPr dirty="0"/>
          </a:p>
        </p:txBody>
      </p:sp>
      <p:sp>
        <p:nvSpPr>
          <p:cNvPr id="113" name="Text"/>
          <p:cNvSpPr txBox="1"/>
          <p:nvPr/>
        </p:nvSpPr>
        <p:spPr>
          <a:xfrm>
            <a:off x="10317496" y="30741137"/>
            <a:ext cx="430224" cy="288824"/>
          </a:xfrm>
          <a:prstGeom prst="rect">
            <a:avLst/>
          </a:prstGeom>
          <a:ln w="12700">
            <a:miter lim="400000"/>
          </a:ln>
        </p:spPr>
        <p:txBody>
          <a:bodyPr wrap="none" lIns="45719" rIns="45719">
            <a:spAutoFit/>
          </a:bodyPr>
          <a:lstStyle/>
          <a:p>
            <a:endParaRPr/>
          </a:p>
        </p:txBody>
      </p:sp>
      <p:sp>
        <p:nvSpPr>
          <p:cNvPr id="114" name="Rectangle: Rounded Corners 143"/>
          <p:cNvSpPr/>
          <p:nvPr/>
        </p:nvSpPr>
        <p:spPr>
          <a:xfrm>
            <a:off x="897830" y="10308854"/>
            <a:ext cx="10702597" cy="11651019"/>
          </a:xfrm>
          <a:prstGeom prst="roundRect">
            <a:avLst>
              <a:gd name="adj" fmla="val 7862"/>
            </a:avLst>
          </a:prstGeom>
          <a:solidFill>
            <a:srgbClr val="FFFFFF"/>
          </a:solidFill>
          <a:ln>
            <a:solidFill>
              <a:srgbClr val="004161"/>
            </a:solidFill>
          </a:ln>
        </p:spPr>
        <p:txBody>
          <a:bodyPr lIns="45719" rIns="45719" anchor="t"/>
          <a:lstStyle/>
          <a:p>
            <a:pPr algn="ctr">
              <a:defRPr>
                <a:solidFill>
                  <a:srgbClr val="FFFFFF"/>
                </a:solidFill>
              </a:defRPr>
            </a:pPr>
            <a:endParaRPr sz="4000" dirty="0"/>
          </a:p>
        </p:txBody>
      </p:sp>
      <p:grpSp>
        <p:nvGrpSpPr>
          <p:cNvPr id="117" name="Rectangle: Top Corners Rounded 154"/>
          <p:cNvGrpSpPr/>
          <p:nvPr/>
        </p:nvGrpSpPr>
        <p:grpSpPr>
          <a:xfrm>
            <a:off x="864642" y="10154540"/>
            <a:ext cx="10735785" cy="901734"/>
            <a:chOff x="0" y="0"/>
            <a:chExt cx="10680101" cy="901732"/>
          </a:xfrm>
        </p:grpSpPr>
        <p:sp>
          <p:nvSpPr>
            <p:cNvPr id="115" name="Shape"/>
            <p:cNvSpPr/>
            <p:nvPr/>
          </p:nvSpPr>
          <p:spPr>
            <a:xfrm>
              <a:off x="0" y="0"/>
              <a:ext cx="10680101" cy="901732"/>
            </a:xfrm>
            <a:custGeom>
              <a:avLst/>
              <a:gdLst/>
              <a:ahLst/>
              <a:cxnLst>
                <a:cxn ang="0">
                  <a:pos x="wd2" y="hd2"/>
                </a:cxn>
                <a:cxn ang="5400000">
                  <a:pos x="wd2" y="hd2"/>
                </a:cxn>
                <a:cxn ang="10800000">
                  <a:pos x="wd2" y="hd2"/>
                </a:cxn>
                <a:cxn ang="16200000">
                  <a:pos x="wd2" y="hd2"/>
                </a:cxn>
              </a:cxnLst>
              <a:rect l="0" t="0" r="r" b="b"/>
              <a:pathLst>
                <a:path w="21600" h="21600" extrusionOk="0">
                  <a:moveTo>
                    <a:pt x="912" y="0"/>
                  </a:moveTo>
                  <a:lnTo>
                    <a:pt x="20688" y="0"/>
                  </a:lnTo>
                  <a:cubicBezTo>
                    <a:pt x="21192" y="0"/>
                    <a:pt x="21600" y="4835"/>
                    <a:pt x="21600" y="10800"/>
                  </a:cubicBezTo>
                  <a:lnTo>
                    <a:pt x="21600" y="21600"/>
                  </a:lnTo>
                  <a:lnTo>
                    <a:pt x="0" y="21600"/>
                  </a:lnTo>
                  <a:lnTo>
                    <a:pt x="0" y="10800"/>
                  </a:lnTo>
                  <a:cubicBezTo>
                    <a:pt x="0" y="4835"/>
                    <a:pt x="408" y="0"/>
                    <a:pt x="912" y="0"/>
                  </a:cubicBezTo>
                  <a:close/>
                </a:path>
              </a:pathLst>
            </a:custGeom>
            <a:solidFill>
              <a:schemeClr val="accent2"/>
            </a:solidFill>
            <a:ln w="9525" cap="flat">
              <a:solidFill>
                <a:srgbClr val="004161"/>
              </a:solidFill>
              <a:prstDash val="solid"/>
              <a:round/>
            </a:ln>
            <a:effectLst/>
          </p:spPr>
          <p:txBody>
            <a:bodyPr wrap="square" lIns="45719" tIns="45719" rIns="45719" bIns="45719" numCol="1" anchor="ctr">
              <a:noAutofit/>
            </a:bodyPr>
            <a:lstStyle/>
            <a:p>
              <a:pPr algn="ctr">
                <a:defRPr sz="5400">
                  <a:solidFill>
                    <a:srgbClr val="FFFFFF"/>
                  </a:solidFill>
                  <a:latin typeface="Calibri"/>
                  <a:ea typeface="Calibri"/>
                  <a:cs typeface="Calibri"/>
                  <a:sym typeface="Calibri"/>
                </a:defRPr>
              </a:pPr>
              <a:endParaRPr/>
            </a:p>
          </p:txBody>
        </p:sp>
        <p:sp>
          <p:nvSpPr>
            <p:cNvPr id="116" name="Design Specifications"/>
            <p:cNvSpPr txBox="1"/>
            <p:nvPr/>
          </p:nvSpPr>
          <p:spPr>
            <a:xfrm>
              <a:off x="138331" y="77576"/>
              <a:ext cx="10415993" cy="78932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lvl1pPr algn="ctr">
                <a:defRPr sz="5400">
                  <a:solidFill>
                    <a:srgbClr val="FFFFFF"/>
                  </a:solidFill>
                  <a:latin typeface="Calibri"/>
                  <a:ea typeface="Calibri"/>
                  <a:cs typeface="Calibri"/>
                  <a:sym typeface="Calibri"/>
                </a:defRPr>
              </a:lvl1pPr>
            </a:lstStyle>
            <a:p>
              <a:r>
                <a:rPr dirty="0"/>
                <a:t>Design Specifications</a:t>
              </a:r>
            </a:p>
          </p:txBody>
        </p:sp>
      </p:grpSp>
      <p:pic>
        <p:nvPicPr>
          <p:cNvPr id="122" name="brain.png" descr="brain.png"/>
          <p:cNvPicPr>
            <a:picLocks noChangeAspect="1"/>
          </p:cNvPicPr>
          <p:nvPr/>
        </p:nvPicPr>
        <p:blipFill rotWithShape="1">
          <a:blip r:embed="rId6">
            <a:extLst/>
          </a:blip>
          <a:srcRect l="3323" t="18235" r="8099"/>
          <a:stretch/>
        </p:blipFill>
        <p:spPr>
          <a:xfrm>
            <a:off x="11954983" y="12196662"/>
            <a:ext cx="11460854" cy="9731697"/>
          </a:xfrm>
          <a:prstGeom prst="rect">
            <a:avLst/>
          </a:prstGeom>
          <a:ln w="12700">
            <a:miter lim="400000"/>
          </a:ln>
        </p:spPr>
      </p:pic>
      <p:sp>
        <p:nvSpPr>
          <p:cNvPr id="126" name="This work was supported by funding from the OEDK and sponsorship from Altium. We give special thanks to Dr. Nitin Tandon for inspiration and guidance, Dr. Caleb Kemere for assisting us in our rodent experimentation, and Dr. Gary Woods for guidance and technical assistance."/>
          <p:cNvSpPr txBox="1"/>
          <p:nvPr/>
        </p:nvSpPr>
        <p:spPr>
          <a:xfrm>
            <a:off x="25766310" y="29089133"/>
            <a:ext cx="16833712" cy="35548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ctr" defTabSz="457200">
              <a:lnSpc>
                <a:spcPts val="8500"/>
              </a:lnSpc>
              <a:defRPr sz="3100"/>
            </a:lvl1pPr>
          </a:lstStyle>
          <a:p>
            <a:pPr algn="l">
              <a:lnSpc>
                <a:spcPct val="100000"/>
              </a:lnSpc>
            </a:pPr>
            <a:r>
              <a:rPr sz="2500" dirty="0"/>
              <a:t>This work was supported by funding from the OEDK and sponsorship from Altium. We give special thanks to Dr. Nitin Tandon</a:t>
            </a:r>
            <a:r>
              <a:rPr lang="en-US" sz="2500" dirty="0"/>
              <a:t> of UT Health</a:t>
            </a:r>
            <a:r>
              <a:rPr sz="2500" dirty="0"/>
              <a:t> for inspiration and guidance, Dr. Caleb </a:t>
            </a:r>
            <a:r>
              <a:rPr sz="2500" dirty="0" err="1"/>
              <a:t>Kemere</a:t>
            </a:r>
            <a:r>
              <a:rPr lang="en-US" sz="2500" dirty="0"/>
              <a:t>, </a:t>
            </a:r>
            <a:r>
              <a:rPr lang="en-US" sz="2500" dirty="0" err="1"/>
              <a:t>Ziying</a:t>
            </a:r>
            <a:r>
              <a:rPr lang="en-US" sz="2500" dirty="0"/>
              <a:t> Chen, and </a:t>
            </a:r>
            <a:r>
              <a:rPr lang="en-US" sz="2500" dirty="0" err="1"/>
              <a:t>Shayok</a:t>
            </a:r>
            <a:r>
              <a:rPr lang="en-US" sz="2500" dirty="0"/>
              <a:t> Dutta from the Rice University RNEL</a:t>
            </a:r>
            <a:r>
              <a:rPr sz="2500" dirty="0"/>
              <a:t> for assisting us in our rodent experimentation, and Dr. Gary Woods for guidance and technical assistance.</a:t>
            </a:r>
            <a:endParaRPr lang="en-US" sz="2500" dirty="0"/>
          </a:p>
          <a:p>
            <a:pPr algn="l">
              <a:lnSpc>
                <a:spcPct val="100000"/>
              </a:lnSpc>
            </a:pPr>
            <a:endParaRPr lang="en-US" sz="2500" dirty="0"/>
          </a:p>
          <a:p>
            <a:pPr algn="l">
              <a:lnSpc>
                <a:spcPct val="100000"/>
              </a:lnSpc>
            </a:pPr>
            <a:r>
              <a:rPr lang="en-US" sz="2500" dirty="0"/>
              <a:t>[1] World Health Organization, “Epilepsy,” </a:t>
            </a:r>
            <a:r>
              <a:rPr lang="en-US" sz="2500" i="1" u="sng" dirty="0"/>
              <a:t>www.who.int</a:t>
            </a:r>
            <a:r>
              <a:rPr lang="en-US" sz="2500" dirty="0"/>
              <a:t>, Feb. 7, 2019. [Online]. Available: </a:t>
            </a:r>
            <a:r>
              <a:rPr lang="en-US" sz="2500" u="sng" dirty="0"/>
              <a:t>https://www.who.int/news-room/fact-sheets/detail/epilepsy</a:t>
            </a:r>
            <a:r>
              <a:rPr lang="en-US" sz="2500" dirty="0"/>
              <a:t>. [Accessed: Feb. 20, 2019].</a:t>
            </a:r>
          </a:p>
          <a:p>
            <a:pPr algn="l">
              <a:lnSpc>
                <a:spcPct val="100000"/>
              </a:lnSpc>
            </a:pPr>
            <a:br>
              <a:rPr lang="en-US" sz="2500" dirty="0"/>
            </a:br>
            <a:endParaRPr sz="2500" dirty="0">
              <a:latin typeface="Times"/>
              <a:ea typeface="Times"/>
              <a:cs typeface="Times"/>
              <a:sym typeface="Times"/>
            </a:endParaRPr>
          </a:p>
        </p:txBody>
      </p:sp>
      <p:grpSp>
        <p:nvGrpSpPr>
          <p:cNvPr id="17" name="Group 16">
            <a:extLst>
              <a:ext uri="{FF2B5EF4-FFF2-40B4-BE49-F238E27FC236}">
                <a16:creationId xmlns:a16="http://schemas.microsoft.com/office/drawing/2014/main" id="{32AAE621-5CC6-F842-AA99-24AFE80C8D42}"/>
              </a:ext>
            </a:extLst>
          </p:cNvPr>
          <p:cNvGrpSpPr/>
          <p:nvPr/>
        </p:nvGrpSpPr>
        <p:grpSpPr>
          <a:xfrm>
            <a:off x="33639996" y="13532275"/>
            <a:ext cx="8607530" cy="8235107"/>
            <a:chOff x="34302179" y="13538017"/>
            <a:chExt cx="7959484" cy="7598820"/>
          </a:xfrm>
        </p:grpSpPr>
        <p:pic>
          <p:nvPicPr>
            <p:cNvPr id="128" name="desktop-157479_640.png" descr="desktop-157479_640.png"/>
            <p:cNvPicPr>
              <a:picLocks noChangeAspect="1"/>
            </p:cNvPicPr>
            <p:nvPr/>
          </p:nvPicPr>
          <p:blipFill>
            <a:blip r:embed="rId7">
              <a:extLst/>
            </a:blip>
            <a:stretch>
              <a:fillRect/>
            </a:stretch>
          </p:blipFill>
          <p:spPr>
            <a:xfrm>
              <a:off x="34302179" y="13538017"/>
              <a:ext cx="7959484" cy="7598820"/>
            </a:xfrm>
            <a:prstGeom prst="rect">
              <a:avLst/>
            </a:prstGeom>
            <a:ln w="12700">
              <a:miter lim="400000"/>
            </a:ln>
          </p:spPr>
        </p:pic>
        <p:pic>
          <p:nvPicPr>
            <p:cNvPr id="129" name="Screen Shot 2018-09-23 at 7.33.06 PM.png" descr="Screen Shot 2018-09-23 at 7.33.06 PM.png"/>
            <p:cNvPicPr>
              <a:picLocks/>
            </p:cNvPicPr>
            <p:nvPr/>
          </p:nvPicPr>
          <p:blipFill rotWithShape="1">
            <a:blip r:embed="rId8">
              <a:extLst/>
            </a:blip>
            <a:srcRect b="37082"/>
            <a:stretch/>
          </p:blipFill>
          <p:spPr>
            <a:xfrm>
              <a:off x="34630041" y="13940040"/>
              <a:ext cx="7303756" cy="4888787"/>
            </a:xfrm>
            <a:prstGeom prst="rect">
              <a:avLst/>
            </a:prstGeom>
            <a:ln w="12700">
              <a:miter lim="400000"/>
            </a:ln>
          </p:spPr>
        </p:pic>
      </p:grpSp>
      <p:pic>
        <p:nvPicPr>
          <p:cNvPr id="130" name="a40dfd68a3543740b29d271282ceb450-router-flat-icon-with-signal-by-vexels.png" descr="a40dfd68a3543740b29d271282ceb450-router-flat-icon-with-signal-by-vexels.png"/>
          <p:cNvPicPr>
            <a:picLocks noChangeAspect="1"/>
          </p:cNvPicPr>
          <p:nvPr/>
        </p:nvPicPr>
        <p:blipFill>
          <a:blip r:embed="rId9">
            <a:extLst/>
          </a:blip>
          <a:stretch>
            <a:fillRect/>
          </a:stretch>
        </p:blipFill>
        <p:spPr>
          <a:xfrm>
            <a:off x="30550455" y="17906624"/>
            <a:ext cx="3715741" cy="3715741"/>
          </a:xfrm>
          <a:prstGeom prst="rect">
            <a:avLst/>
          </a:prstGeom>
          <a:ln w="12700">
            <a:miter lim="400000"/>
          </a:ln>
        </p:spPr>
      </p:pic>
      <p:graphicFrame>
        <p:nvGraphicFramePr>
          <p:cNvPr id="3" name="Table 2">
            <a:extLst>
              <a:ext uri="{FF2B5EF4-FFF2-40B4-BE49-F238E27FC236}">
                <a16:creationId xmlns:a16="http://schemas.microsoft.com/office/drawing/2014/main" id="{EDD5BD2B-0655-C84D-994E-F4AD6870E893}"/>
              </a:ext>
            </a:extLst>
          </p:cNvPr>
          <p:cNvGraphicFramePr>
            <a:graphicFrameLocks noGrp="1"/>
          </p:cNvGraphicFramePr>
          <p:nvPr>
            <p:extLst>
              <p:ext uri="{D42A27DB-BD31-4B8C-83A1-F6EECF244321}">
                <p14:modId xmlns:p14="http://schemas.microsoft.com/office/powerpoint/2010/main" val="999377856"/>
              </p:ext>
            </p:extLst>
          </p:nvPr>
        </p:nvGraphicFramePr>
        <p:xfrm>
          <a:off x="909258" y="15003536"/>
          <a:ext cx="10659172" cy="5879192"/>
        </p:xfrm>
        <a:graphic>
          <a:graphicData uri="http://schemas.openxmlformats.org/drawingml/2006/table">
            <a:tbl>
              <a:tblPr bandRow="1">
                <a:tableStyleId>{3B4B98B0-60AC-42C2-AFA5-B58CD77FA1E5}</a:tableStyleId>
              </a:tblPr>
              <a:tblGrid>
                <a:gridCol w="3967542">
                  <a:extLst>
                    <a:ext uri="{9D8B030D-6E8A-4147-A177-3AD203B41FA5}">
                      <a16:colId xmlns:a16="http://schemas.microsoft.com/office/drawing/2014/main" val="2182894625"/>
                    </a:ext>
                  </a:extLst>
                </a:gridCol>
                <a:gridCol w="3295650">
                  <a:extLst>
                    <a:ext uri="{9D8B030D-6E8A-4147-A177-3AD203B41FA5}">
                      <a16:colId xmlns:a16="http://schemas.microsoft.com/office/drawing/2014/main" val="1496575758"/>
                    </a:ext>
                  </a:extLst>
                </a:gridCol>
                <a:gridCol w="3395980">
                  <a:extLst>
                    <a:ext uri="{9D8B030D-6E8A-4147-A177-3AD203B41FA5}">
                      <a16:colId xmlns:a16="http://schemas.microsoft.com/office/drawing/2014/main" val="102449287"/>
                    </a:ext>
                  </a:extLst>
                </a:gridCol>
              </a:tblGrid>
              <a:tr h="703929">
                <a:tc>
                  <a:txBody>
                    <a:bodyPr/>
                    <a:lstStyle/>
                    <a:p>
                      <a:pPr algn="ctr"/>
                      <a:r>
                        <a:rPr lang="en-US" sz="4000" b="1" dirty="0">
                          <a:latin typeface="+mn-lt"/>
                        </a:rPr>
                        <a:t>Objective</a:t>
                      </a:r>
                    </a:p>
                  </a:txBody>
                  <a:tcPr>
                    <a:solidFill>
                      <a:schemeClr val="accent1">
                        <a:alpha val="20000"/>
                      </a:schemeClr>
                    </a:solidFill>
                  </a:tcPr>
                </a:tc>
                <a:tc>
                  <a:txBody>
                    <a:bodyPr/>
                    <a:lstStyle/>
                    <a:p>
                      <a:pPr algn="ctr"/>
                      <a:r>
                        <a:rPr lang="en-US" sz="4000" b="1" dirty="0">
                          <a:latin typeface="+mn-lt"/>
                        </a:rPr>
                        <a:t>Target</a:t>
                      </a:r>
                    </a:p>
                  </a:txBody>
                  <a:tcPr>
                    <a:solidFill>
                      <a:schemeClr val="accent1">
                        <a:alpha val="20000"/>
                      </a:schemeClr>
                    </a:solidFill>
                  </a:tcPr>
                </a:tc>
                <a:tc>
                  <a:txBody>
                    <a:bodyPr/>
                    <a:lstStyle/>
                    <a:p>
                      <a:pPr algn="ctr"/>
                      <a:r>
                        <a:rPr lang="en-US" sz="4000" b="1" dirty="0">
                          <a:latin typeface="+mn-lt"/>
                        </a:rPr>
                        <a:t>Progress</a:t>
                      </a:r>
                    </a:p>
                  </a:txBody>
                  <a:tcPr>
                    <a:solidFill>
                      <a:schemeClr val="accent1">
                        <a:alpha val="20000"/>
                      </a:schemeClr>
                    </a:solidFill>
                  </a:tcPr>
                </a:tc>
                <a:extLst>
                  <a:ext uri="{0D108BD9-81ED-4DB2-BD59-A6C34878D82A}">
                    <a16:rowId xmlns:a16="http://schemas.microsoft.com/office/drawing/2014/main" val="938070359"/>
                  </a:ext>
                </a:extLst>
              </a:tr>
              <a:tr h="703929">
                <a:tc>
                  <a:txBody>
                    <a:bodyPr/>
                    <a:lstStyle/>
                    <a:p>
                      <a:pPr algn="ctr"/>
                      <a:r>
                        <a:rPr lang="en-US" sz="4000" dirty="0">
                          <a:latin typeface="+mn-lt"/>
                        </a:rPr>
                        <a:t>Multi-channel</a:t>
                      </a:r>
                    </a:p>
                  </a:txBody>
                  <a:tcPr>
                    <a:noFill/>
                  </a:tcPr>
                </a:tc>
                <a:tc>
                  <a:txBody>
                    <a:bodyPr/>
                    <a:lstStyle/>
                    <a:p>
                      <a:pPr algn="ctr"/>
                      <a:r>
                        <a:rPr lang="en-US" sz="4000" dirty="0">
                          <a:latin typeface="+mn-lt"/>
                        </a:rPr>
                        <a:t>16-channel</a:t>
                      </a:r>
                    </a:p>
                  </a:txBody>
                  <a:tcPr>
                    <a:noFill/>
                  </a:tcPr>
                </a:tc>
                <a:tc>
                  <a:txBody>
                    <a:bodyPr/>
                    <a:lstStyle/>
                    <a:p>
                      <a:pPr algn="ctr"/>
                      <a:r>
                        <a:rPr lang="en-US" sz="4500" b="1" dirty="0">
                          <a:solidFill>
                            <a:srgbClr val="00B050"/>
                          </a:solidFill>
                          <a:latin typeface="+mn-lt"/>
                          <a:sym typeface="Wingdings" panose="05000000000000000000" pitchFamily="2" charset="2"/>
                        </a:rPr>
                        <a:t></a:t>
                      </a:r>
                      <a:endParaRPr lang="en-US" sz="4500" b="1" dirty="0">
                        <a:solidFill>
                          <a:srgbClr val="00B050"/>
                        </a:solidFill>
                        <a:latin typeface="+mn-lt"/>
                      </a:endParaRPr>
                    </a:p>
                  </a:txBody>
                  <a:tcPr>
                    <a:lnB>
                      <a:noFill/>
                    </a:lnB>
                    <a:noFill/>
                  </a:tcPr>
                </a:tc>
                <a:extLst>
                  <a:ext uri="{0D108BD9-81ED-4DB2-BD59-A6C34878D82A}">
                    <a16:rowId xmlns:a16="http://schemas.microsoft.com/office/drawing/2014/main" val="2379471145"/>
                  </a:ext>
                </a:extLst>
              </a:tr>
              <a:tr h="755545">
                <a:tc>
                  <a:txBody>
                    <a:bodyPr/>
                    <a:lstStyle/>
                    <a:p>
                      <a:pPr algn="ctr"/>
                      <a:r>
                        <a:rPr lang="en-US" sz="4000" dirty="0">
                          <a:latin typeface="+mn-lt"/>
                        </a:rPr>
                        <a:t>Battery life</a:t>
                      </a:r>
                    </a:p>
                  </a:txBody>
                  <a:tcPr>
                    <a:solidFill>
                      <a:schemeClr val="bg1">
                        <a:lumMod val="95000"/>
                      </a:schemeClr>
                    </a:solidFill>
                  </a:tcPr>
                </a:tc>
                <a:tc>
                  <a:txBody>
                    <a:bodyPr/>
                    <a:lstStyle/>
                    <a:p>
                      <a:pPr algn="ctr"/>
                      <a:r>
                        <a:rPr lang="en-US" sz="4000" dirty="0">
                          <a:latin typeface="+mn-lt"/>
                        </a:rPr>
                        <a:t>24 hours</a:t>
                      </a:r>
                    </a:p>
                  </a:txBody>
                  <a:tcPr>
                    <a:lnR>
                      <a:noFill/>
                    </a:lnR>
                    <a:solidFill>
                      <a:schemeClr val="bg1">
                        <a:lumMod val="95000"/>
                      </a:schemeClr>
                    </a:solidFill>
                  </a:tcPr>
                </a:tc>
                <a:tc>
                  <a:txBody>
                    <a:bodyPr/>
                    <a:lstStyle/>
                    <a:p>
                      <a:pPr algn="ctr"/>
                      <a:r>
                        <a:rPr lang="en-US" sz="4000" dirty="0">
                          <a:latin typeface="+mn-lt"/>
                        </a:rPr>
                        <a:t>~20 hours</a:t>
                      </a:r>
                    </a:p>
                  </a:txBody>
                  <a:tcPr>
                    <a:lnL>
                      <a:noFill/>
                    </a:lnL>
                    <a:lnR>
                      <a:noFill/>
                    </a:lnR>
                    <a:lnT>
                      <a:noFill/>
                    </a:lnT>
                    <a:lnB>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76431869"/>
                  </a:ext>
                </a:extLst>
              </a:tr>
              <a:tr h="703929">
                <a:tc>
                  <a:txBody>
                    <a:bodyPr/>
                    <a:lstStyle/>
                    <a:p>
                      <a:pPr algn="ctr"/>
                      <a:r>
                        <a:rPr lang="en-US" sz="4000" dirty="0">
                          <a:latin typeface="+mn-lt"/>
                        </a:rPr>
                        <a:t>Resolution</a:t>
                      </a:r>
                    </a:p>
                  </a:txBody>
                  <a:tcPr>
                    <a:noFill/>
                  </a:tcPr>
                </a:tc>
                <a:tc>
                  <a:txBody>
                    <a:bodyPr/>
                    <a:lstStyle/>
                    <a:p>
                      <a:pPr algn="ctr"/>
                      <a:r>
                        <a:rPr lang="en-US" sz="4000" dirty="0">
                          <a:latin typeface="+mn-lt"/>
                        </a:rPr>
                        <a:t>8-bit ADC</a:t>
                      </a:r>
                    </a:p>
                  </a:txBody>
                  <a:tcPr>
                    <a:noFill/>
                  </a:tcPr>
                </a:tc>
                <a:tc>
                  <a:txBody>
                    <a:bodyPr/>
                    <a:lstStyle/>
                    <a:p>
                      <a:pPr algn="ctr"/>
                      <a:r>
                        <a:rPr lang="en-US" sz="4500" b="1" dirty="0">
                          <a:solidFill>
                            <a:srgbClr val="00B050"/>
                          </a:solidFill>
                          <a:latin typeface="+mn-lt"/>
                          <a:sym typeface="Wingdings" panose="05000000000000000000" pitchFamily="2" charset="2"/>
                        </a:rPr>
                        <a:t></a:t>
                      </a:r>
                      <a:endParaRPr lang="en-US" sz="4500" b="1" dirty="0">
                        <a:solidFill>
                          <a:srgbClr val="00B050"/>
                        </a:solidFill>
                        <a:latin typeface="+mn-lt"/>
                      </a:endParaRPr>
                    </a:p>
                  </a:txBody>
                  <a:tcPr>
                    <a:lnT>
                      <a:noFill/>
                    </a:lnT>
                    <a:lnB>
                      <a:noFill/>
                    </a:lnB>
                    <a:noFill/>
                  </a:tcPr>
                </a:tc>
                <a:extLst>
                  <a:ext uri="{0D108BD9-81ED-4DB2-BD59-A6C34878D82A}">
                    <a16:rowId xmlns:a16="http://schemas.microsoft.com/office/drawing/2014/main" val="2479947129"/>
                  </a:ext>
                </a:extLst>
              </a:tr>
              <a:tr h="703929">
                <a:tc>
                  <a:txBody>
                    <a:bodyPr/>
                    <a:lstStyle/>
                    <a:p>
                      <a:pPr algn="ctr"/>
                      <a:r>
                        <a:rPr lang="en-US" sz="4000" dirty="0">
                          <a:latin typeface="+mn-lt"/>
                        </a:rPr>
                        <a:t>Wireless range</a:t>
                      </a:r>
                    </a:p>
                  </a:txBody>
                  <a:tcPr>
                    <a:solidFill>
                      <a:schemeClr val="bg1">
                        <a:lumMod val="95000"/>
                      </a:schemeClr>
                    </a:solidFill>
                  </a:tcPr>
                </a:tc>
                <a:tc>
                  <a:txBody>
                    <a:bodyPr/>
                    <a:lstStyle/>
                    <a:p>
                      <a:pPr algn="ctr"/>
                      <a:r>
                        <a:rPr lang="en-US" sz="4000" b="0" i="0" u="none" strike="noStrike" cap="none" spc="0" baseline="0" dirty="0">
                          <a:ln>
                            <a:noFill/>
                          </a:ln>
                          <a:solidFill>
                            <a:schemeClr val="tx1"/>
                          </a:solidFill>
                          <a:effectLst/>
                          <a:uFillTx/>
                          <a:latin typeface="+mn-lt"/>
                          <a:ea typeface="+mn-ea"/>
                          <a:cs typeface="+mn-cs"/>
                          <a:sym typeface="Calibri"/>
                        </a:rPr>
                        <a:t>≥ 1m </a:t>
                      </a:r>
                      <a:endParaRPr lang="en-US" sz="4000" dirty="0">
                        <a:latin typeface="+mn-lt"/>
                      </a:endParaRPr>
                    </a:p>
                  </a:txBody>
                  <a:tcPr>
                    <a:lnR>
                      <a:noFill/>
                    </a:ln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500" b="1" dirty="0">
                          <a:solidFill>
                            <a:srgbClr val="00B050"/>
                          </a:solidFill>
                          <a:latin typeface="+mn-lt"/>
                          <a:sym typeface="Wingdings" panose="05000000000000000000" pitchFamily="2" charset="2"/>
                        </a:rPr>
                        <a:t></a:t>
                      </a:r>
                    </a:p>
                  </a:txBody>
                  <a:tcPr>
                    <a:lnL>
                      <a:noFill/>
                    </a:lnL>
                    <a:lnR>
                      <a:noFill/>
                    </a:lnR>
                    <a:lnT>
                      <a:noFill/>
                    </a:lnT>
                    <a:lnB>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53189605"/>
                  </a:ext>
                </a:extLst>
              </a:tr>
              <a:tr h="777358">
                <a:tc>
                  <a:txBody>
                    <a:bodyPr/>
                    <a:lstStyle/>
                    <a:p>
                      <a:pPr algn="ctr"/>
                      <a:r>
                        <a:rPr lang="en-US" sz="4000" dirty="0">
                          <a:latin typeface="+mn-lt"/>
                        </a:rPr>
                        <a:t>Sampling rate</a:t>
                      </a:r>
                    </a:p>
                  </a:txBody>
                  <a:tcPr>
                    <a:noFill/>
                  </a:tcPr>
                </a:tc>
                <a:tc>
                  <a:txBody>
                    <a:bodyPr/>
                    <a:lstStyle/>
                    <a:p>
                      <a:pPr algn="ctr"/>
                      <a:r>
                        <a:rPr lang="en-US" sz="4000" b="0" i="0" u="none" strike="noStrike" cap="none" spc="0" baseline="0" dirty="0">
                          <a:ln>
                            <a:noFill/>
                          </a:ln>
                          <a:solidFill>
                            <a:schemeClr val="tx1"/>
                          </a:solidFill>
                          <a:effectLst/>
                          <a:uFillTx/>
                          <a:latin typeface="+mn-lt"/>
                          <a:ea typeface="+mn-ea"/>
                          <a:cs typeface="+mn-cs"/>
                          <a:sym typeface="Calibri"/>
                        </a:rPr>
                        <a:t>≥ 1kHz</a:t>
                      </a:r>
                      <a:endParaRPr lang="en-US" sz="4000" dirty="0">
                        <a:latin typeface="+mn-lt"/>
                      </a:endParaRPr>
                    </a:p>
                  </a:txBody>
                  <a:tcPr>
                    <a:noFill/>
                  </a:tcPr>
                </a:tc>
                <a:tc>
                  <a:txBody>
                    <a:bodyPr/>
                    <a:lstStyle/>
                    <a:p>
                      <a:pPr algn="ctr"/>
                      <a:r>
                        <a:rPr lang="en-US" sz="4500" b="1" dirty="0">
                          <a:solidFill>
                            <a:srgbClr val="00B050"/>
                          </a:solidFill>
                          <a:latin typeface="+mn-lt"/>
                          <a:sym typeface="Wingdings" panose="05000000000000000000" pitchFamily="2" charset="2"/>
                        </a:rPr>
                        <a:t></a:t>
                      </a:r>
                      <a:endParaRPr lang="en-US" sz="4500" b="1" dirty="0">
                        <a:solidFill>
                          <a:srgbClr val="00B050"/>
                        </a:solidFill>
                        <a:latin typeface="+mn-lt"/>
                      </a:endParaRPr>
                    </a:p>
                  </a:txBody>
                  <a:tcPr>
                    <a:lnT>
                      <a:noFill/>
                    </a:lnT>
                    <a:noFill/>
                  </a:tcPr>
                </a:tc>
                <a:extLst>
                  <a:ext uri="{0D108BD9-81ED-4DB2-BD59-A6C34878D82A}">
                    <a16:rowId xmlns:a16="http://schemas.microsoft.com/office/drawing/2014/main" val="248406310"/>
                  </a:ext>
                </a:extLst>
              </a:tr>
              <a:tr h="514046">
                <a:tc>
                  <a:txBody>
                    <a:bodyPr/>
                    <a:lstStyle/>
                    <a:p>
                      <a:pPr algn="ctr"/>
                      <a:r>
                        <a:rPr lang="en-US" sz="4000" dirty="0">
                          <a:latin typeface="+mn-lt"/>
                        </a:rPr>
                        <a:t>Novelty</a:t>
                      </a:r>
                    </a:p>
                  </a:txBody>
                  <a:tcPr>
                    <a:solidFill>
                      <a:schemeClr val="bg1">
                        <a:lumMod val="95000"/>
                      </a:schemeClr>
                    </a:solidFill>
                  </a:tcPr>
                </a:tc>
                <a:tc>
                  <a:txBody>
                    <a:bodyPr/>
                    <a:lstStyle/>
                    <a:p>
                      <a:pPr algn="ctr"/>
                      <a:r>
                        <a:rPr lang="en-US" sz="4000" dirty="0">
                          <a:latin typeface="+mn-lt"/>
                        </a:rPr>
                        <a:t>Compression algorithm</a:t>
                      </a:r>
                    </a:p>
                  </a:txBody>
                  <a:tcPr>
                    <a:solidFill>
                      <a:schemeClr val="bg1">
                        <a:lumMod val="95000"/>
                      </a:schemeClr>
                    </a:solidFill>
                  </a:tcPr>
                </a:tc>
                <a:tc>
                  <a:txBody>
                    <a:bodyPr/>
                    <a:lstStyle/>
                    <a:p>
                      <a:pPr algn="ctr"/>
                      <a:r>
                        <a:rPr lang="en-US" sz="4500" b="1" dirty="0">
                          <a:solidFill>
                            <a:srgbClr val="00B050"/>
                          </a:solidFill>
                          <a:latin typeface="+mn-lt"/>
                          <a:sym typeface="Wingdings" panose="05000000000000000000" pitchFamily="2" charset="2"/>
                        </a:rPr>
                        <a:t></a:t>
                      </a:r>
                      <a:endParaRPr lang="en-US" sz="4500" b="1" dirty="0">
                        <a:solidFill>
                          <a:srgbClr val="00B050"/>
                        </a:solidFill>
                        <a:latin typeface="+mn-lt"/>
                      </a:endParaRPr>
                    </a:p>
                  </a:txBody>
                  <a:tcPr>
                    <a:solidFill>
                      <a:schemeClr val="bg1">
                        <a:lumMod val="95000"/>
                      </a:schemeClr>
                    </a:solidFill>
                  </a:tcPr>
                </a:tc>
                <a:extLst>
                  <a:ext uri="{0D108BD9-81ED-4DB2-BD59-A6C34878D82A}">
                    <a16:rowId xmlns:a16="http://schemas.microsoft.com/office/drawing/2014/main" val="1797285303"/>
                  </a:ext>
                </a:extLst>
              </a:tr>
            </a:tbl>
          </a:graphicData>
        </a:graphic>
      </p:graphicFrame>
      <p:sp>
        <p:nvSpPr>
          <p:cNvPr id="8" name="TextBox 7">
            <a:extLst>
              <a:ext uri="{FF2B5EF4-FFF2-40B4-BE49-F238E27FC236}">
                <a16:creationId xmlns:a16="http://schemas.microsoft.com/office/drawing/2014/main" id="{89548AD0-F591-7F44-B4D7-D6422878AED9}"/>
              </a:ext>
            </a:extLst>
          </p:cNvPr>
          <p:cNvSpPr txBox="1"/>
          <p:nvPr/>
        </p:nvSpPr>
        <p:spPr>
          <a:xfrm>
            <a:off x="12311957" y="5248222"/>
            <a:ext cx="8642958" cy="32470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spAutoFit/>
          </a:bodyPr>
          <a:lstStyle/>
          <a:p>
            <a:pPr marL="0" marR="0" indent="0" defTabSz="914400" rtl="0" fontAlgn="auto" latinLnBrk="0" hangingPunct="0">
              <a:lnSpc>
                <a:spcPct val="100000"/>
              </a:lnSpc>
              <a:spcBef>
                <a:spcPts val="0"/>
              </a:spcBef>
              <a:spcAft>
                <a:spcPts val="0"/>
              </a:spcAft>
              <a:buClrTx/>
              <a:buSzTx/>
              <a:buFontTx/>
              <a:buNone/>
              <a:tabLst/>
            </a:pPr>
            <a:r>
              <a:rPr kumimoji="0" lang="en-US" sz="4500" b="1" i="0" u="none" strike="noStrike" cap="none" spc="0" normalizeH="0" baseline="0" dirty="0">
                <a:ln>
                  <a:noFill/>
                </a:ln>
                <a:solidFill>
                  <a:srgbClr val="000000"/>
                </a:solidFill>
                <a:effectLst/>
                <a:uFillTx/>
                <a:latin typeface="+mj-lt"/>
                <a:ea typeface="+mj-ea"/>
                <a:cs typeface="+mj-cs"/>
                <a:sym typeface="Arial"/>
              </a:rPr>
              <a:t>Board Design </a:t>
            </a:r>
          </a:p>
          <a:p>
            <a:pPr marL="571500" lvl="8" indent="-571500" fontAlgn="base">
              <a:buFont typeface="Arial" panose="020B0604020202020204" pitchFamily="34" charset="0"/>
              <a:buChar char="•"/>
            </a:pPr>
            <a:r>
              <a:rPr lang="en-US" sz="4000" dirty="0"/>
              <a:t>4x4 centimeters, 4 layers</a:t>
            </a:r>
          </a:p>
          <a:p>
            <a:pPr marL="571500" lvl="8" indent="-571500" fontAlgn="base">
              <a:buFont typeface="Arial" panose="020B0604020202020204" pitchFamily="34" charset="0"/>
              <a:buChar char="•"/>
            </a:pPr>
            <a:r>
              <a:rPr lang="en-US" sz="4000" b="1" dirty="0"/>
              <a:t>16 data channels</a:t>
            </a:r>
            <a:r>
              <a:rPr lang="en-US" sz="4000" dirty="0"/>
              <a:t> with </a:t>
            </a:r>
            <a:r>
              <a:rPr lang="en-US" sz="4000" b="1" dirty="0"/>
              <a:t>16-bit ADC</a:t>
            </a:r>
          </a:p>
          <a:p>
            <a:pPr marL="571500" lvl="8" indent="-571500" fontAlgn="base">
              <a:buFont typeface="Arial" panose="020B0604020202020204" pitchFamily="34" charset="0"/>
              <a:buChar char="•"/>
            </a:pPr>
            <a:r>
              <a:rPr lang="en-US" sz="4000" dirty="0"/>
              <a:t>Connects to electrode interface board implanted in a rodent brain</a:t>
            </a:r>
          </a:p>
        </p:txBody>
      </p:sp>
      <p:sp>
        <p:nvSpPr>
          <p:cNvPr id="55" name="TextBox 54">
            <a:extLst>
              <a:ext uri="{FF2B5EF4-FFF2-40B4-BE49-F238E27FC236}">
                <a16:creationId xmlns:a16="http://schemas.microsoft.com/office/drawing/2014/main" id="{35972C4A-1032-DD4F-AC99-C03F3A5F83C3}"/>
              </a:ext>
            </a:extLst>
          </p:cNvPr>
          <p:cNvSpPr txBox="1"/>
          <p:nvPr/>
        </p:nvSpPr>
        <p:spPr>
          <a:xfrm>
            <a:off x="32358305" y="5271298"/>
            <a:ext cx="9725934" cy="94025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defTabSz="914400" rtl="0" fontAlgn="auto" latinLnBrk="0" hangingPunct="0">
              <a:lnSpc>
                <a:spcPct val="100000"/>
              </a:lnSpc>
              <a:spcBef>
                <a:spcPts val="0"/>
              </a:spcBef>
              <a:spcAft>
                <a:spcPts val="0"/>
              </a:spcAft>
              <a:buClrTx/>
              <a:buSzTx/>
              <a:buFontTx/>
              <a:buNone/>
              <a:tabLst/>
            </a:pPr>
            <a:r>
              <a:rPr kumimoji="0" lang="en-US" sz="4500" b="1" i="0" u="none" strike="noStrike" cap="none" spc="0" normalizeH="0" baseline="0" dirty="0">
                <a:ln>
                  <a:noFill/>
                </a:ln>
                <a:solidFill>
                  <a:srgbClr val="000000"/>
                </a:solidFill>
                <a:effectLst/>
                <a:uFillTx/>
                <a:latin typeface="+mj-lt"/>
                <a:ea typeface="+mj-ea"/>
                <a:cs typeface="+mj-cs"/>
                <a:sym typeface="Arial"/>
              </a:rPr>
              <a:t>Compression</a:t>
            </a:r>
          </a:p>
          <a:p>
            <a:pPr marL="571500" indent="-571500" fontAlgn="base">
              <a:buFont typeface="Arial" panose="020B0604020202020204" pitchFamily="34" charset="0"/>
              <a:buChar char="•"/>
            </a:pPr>
            <a:r>
              <a:rPr lang="en-US" sz="4000" dirty="0"/>
              <a:t>Two types of neural data:</a:t>
            </a:r>
          </a:p>
          <a:p>
            <a:pPr lvl="1" fontAlgn="base"/>
            <a:r>
              <a:rPr lang="en-US" sz="4000" dirty="0"/>
              <a:t>    -  Local field potentials (LFP)</a:t>
            </a:r>
          </a:p>
          <a:p>
            <a:pPr lvl="1" fontAlgn="base"/>
            <a:r>
              <a:rPr lang="en-US" sz="4000" dirty="0"/>
              <a:t>    -  Action potentials/spikes (AP)</a:t>
            </a:r>
          </a:p>
          <a:p>
            <a:pPr marL="571500" marR="0" indent="-571500"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4000" b="0" i="0" u="none" strike="noStrike" cap="none" spc="0" normalizeH="0" baseline="0" dirty="0">
                <a:ln>
                  <a:noFill/>
                </a:ln>
                <a:solidFill>
                  <a:srgbClr val="000000"/>
                </a:solidFill>
                <a:effectLst/>
                <a:uFillTx/>
                <a:latin typeface="+mj-lt"/>
                <a:ea typeface="+mj-ea"/>
                <a:cs typeface="+mj-cs"/>
                <a:sym typeface="Arial"/>
              </a:rPr>
              <a:t>Predictive modeling used for LFP data</a:t>
            </a:r>
          </a:p>
          <a:p>
            <a:pPr marR="0" defTabSz="914400" rtl="0" fontAlgn="auto" latinLnBrk="0" hangingPunct="0">
              <a:lnSpc>
                <a:spcPct val="100000"/>
              </a:lnSpc>
              <a:spcBef>
                <a:spcPts val="0"/>
              </a:spcBef>
              <a:spcAft>
                <a:spcPts val="0"/>
              </a:spcAft>
              <a:buClrTx/>
              <a:buSzTx/>
              <a:tabLst/>
            </a:pPr>
            <a:r>
              <a:rPr lang="en-US" sz="4000" dirty="0"/>
              <a:t>    -  Reduces signal entropy, which</a:t>
            </a:r>
          </a:p>
          <a:p>
            <a:pPr marR="0" defTabSz="914400" rtl="0" fontAlgn="auto" latinLnBrk="0" hangingPunct="0">
              <a:lnSpc>
                <a:spcPct val="100000"/>
              </a:lnSpc>
              <a:spcBef>
                <a:spcPts val="0"/>
              </a:spcBef>
              <a:spcAft>
                <a:spcPts val="0"/>
              </a:spcAft>
              <a:buClrTx/>
              <a:buSzTx/>
              <a:tabLst/>
            </a:pPr>
            <a:r>
              <a:rPr lang="en-US" sz="4000" dirty="0"/>
              <a:t>        reduces overall signal size</a:t>
            </a:r>
          </a:p>
          <a:p>
            <a:pPr marR="0" defTabSz="914400" rtl="0" fontAlgn="auto" latinLnBrk="0" hangingPunct="0">
              <a:lnSpc>
                <a:spcPct val="100000"/>
              </a:lnSpc>
              <a:spcBef>
                <a:spcPts val="0"/>
              </a:spcBef>
              <a:spcAft>
                <a:spcPts val="0"/>
              </a:spcAft>
              <a:buClrTx/>
              <a:buSzTx/>
              <a:tabLst/>
            </a:pPr>
            <a:r>
              <a:rPr lang="en-US" sz="4000" dirty="0"/>
              <a:t>    -  </a:t>
            </a:r>
            <a:r>
              <a:rPr lang="en-US" sz="4000" b="1" dirty="0"/>
              <a:t>Can achieve x2 compression</a:t>
            </a:r>
          </a:p>
          <a:p>
            <a:pPr marL="571500" marR="0" indent="-571500"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4000" dirty="0"/>
              <a:t>Novel compressive sensing algorithm used for AP data</a:t>
            </a:r>
          </a:p>
          <a:p>
            <a:pPr marR="0" defTabSz="914400" rtl="0" fontAlgn="auto" latinLnBrk="0" hangingPunct="0">
              <a:lnSpc>
                <a:spcPct val="100000"/>
              </a:lnSpc>
              <a:spcBef>
                <a:spcPts val="0"/>
              </a:spcBef>
              <a:spcAft>
                <a:spcPts val="0"/>
              </a:spcAft>
              <a:buClrTx/>
              <a:buSzTx/>
              <a:tabLst/>
            </a:pPr>
            <a:r>
              <a:rPr lang="en-US" sz="4000" dirty="0"/>
              <a:t>    -  Exploits underlying signal sparsity </a:t>
            </a:r>
          </a:p>
          <a:p>
            <a:pPr marR="0" defTabSz="914400" rtl="0" fontAlgn="auto" latinLnBrk="0" hangingPunct="0">
              <a:lnSpc>
                <a:spcPct val="100000"/>
              </a:lnSpc>
              <a:spcBef>
                <a:spcPts val="0"/>
              </a:spcBef>
              <a:spcAft>
                <a:spcPts val="0"/>
              </a:spcAft>
              <a:buClrTx/>
              <a:buSzTx/>
              <a:tabLst/>
            </a:pPr>
            <a:r>
              <a:rPr lang="en-US" sz="4000" dirty="0"/>
              <a:t>    -  </a:t>
            </a:r>
            <a:r>
              <a:rPr lang="en-US" sz="4000" b="1" dirty="0"/>
              <a:t>Can achieve x12 compression </a:t>
            </a:r>
          </a:p>
          <a:p>
            <a:pPr marL="571500" marR="0" indent="-571500" defTabSz="914400" rtl="0" fontAlgn="auto" latinLnBrk="0" hangingPunct="0">
              <a:lnSpc>
                <a:spcPct val="100000"/>
              </a:lnSpc>
              <a:spcBef>
                <a:spcPts val="0"/>
              </a:spcBef>
              <a:spcAft>
                <a:spcPts val="0"/>
              </a:spcAft>
              <a:buClrTx/>
              <a:buSzTx/>
              <a:buFont typeface="Arial" panose="020B0604020202020204" pitchFamily="34" charset="0"/>
              <a:buChar char="•"/>
              <a:tabLst/>
            </a:pPr>
            <a:endParaRPr lang="en-US" sz="4000" dirty="0"/>
          </a:p>
          <a:p>
            <a:pPr marL="0" marR="0" indent="0" algn="ctr" defTabSz="914400" rtl="0" fontAlgn="auto" latinLnBrk="0" hangingPunct="0">
              <a:lnSpc>
                <a:spcPct val="100000"/>
              </a:lnSpc>
              <a:spcBef>
                <a:spcPts val="0"/>
              </a:spcBef>
              <a:spcAft>
                <a:spcPts val="0"/>
              </a:spcAft>
              <a:buClrTx/>
              <a:buSzTx/>
              <a:buFontTx/>
              <a:buNone/>
              <a:tabLst/>
            </a:pPr>
            <a:endParaRPr lang="en-US" sz="4000" dirty="0"/>
          </a:p>
          <a:p>
            <a:pPr marL="0" marR="0" indent="0" algn="l" defTabSz="9144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000000"/>
              </a:solidFill>
              <a:effectLst/>
              <a:uFillTx/>
              <a:latin typeface="+mj-lt"/>
              <a:ea typeface="+mj-ea"/>
              <a:cs typeface="+mj-cs"/>
              <a:sym typeface="Arial"/>
            </a:endParaRPr>
          </a:p>
        </p:txBody>
      </p:sp>
      <p:sp>
        <p:nvSpPr>
          <p:cNvPr id="56" name="TextBox 55">
            <a:extLst>
              <a:ext uri="{FF2B5EF4-FFF2-40B4-BE49-F238E27FC236}">
                <a16:creationId xmlns:a16="http://schemas.microsoft.com/office/drawing/2014/main" id="{92AC0E01-0389-8747-ABFF-8D5593C668BE}"/>
              </a:ext>
            </a:extLst>
          </p:cNvPr>
          <p:cNvSpPr txBox="1"/>
          <p:nvPr/>
        </p:nvSpPr>
        <p:spPr>
          <a:xfrm>
            <a:off x="23499637" y="15028403"/>
            <a:ext cx="7959484" cy="57092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defTabSz="914400" rtl="0" fontAlgn="auto" latinLnBrk="0" hangingPunct="0">
              <a:lnSpc>
                <a:spcPct val="100000"/>
              </a:lnSpc>
              <a:spcBef>
                <a:spcPts val="0"/>
              </a:spcBef>
              <a:spcAft>
                <a:spcPts val="0"/>
              </a:spcAft>
              <a:buClrTx/>
              <a:buSzTx/>
              <a:buFontTx/>
              <a:buNone/>
              <a:tabLst/>
            </a:pPr>
            <a:r>
              <a:rPr kumimoji="0" lang="en-US" sz="4500" b="1" i="0" u="none" strike="noStrike" cap="none" spc="0" normalizeH="0" baseline="0" dirty="0">
                <a:ln>
                  <a:noFill/>
                </a:ln>
                <a:solidFill>
                  <a:srgbClr val="000000"/>
                </a:solidFill>
                <a:effectLst/>
                <a:uFillTx/>
                <a:latin typeface="+mj-lt"/>
                <a:ea typeface="+mj-ea"/>
                <a:cs typeface="+mj-cs"/>
                <a:sym typeface="Arial"/>
              </a:rPr>
              <a:t>Wireless</a:t>
            </a:r>
          </a:p>
          <a:p>
            <a:pPr marL="571500" indent="-571500" fontAlgn="base">
              <a:buFont typeface="Arial" panose="020B0604020202020204" pitchFamily="34" charset="0"/>
              <a:buChar char="•"/>
            </a:pPr>
            <a:r>
              <a:rPr lang="en-US" sz="4000" dirty="0"/>
              <a:t>CC2652 multi-protocol chip </a:t>
            </a:r>
          </a:p>
          <a:p>
            <a:pPr marL="571500" indent="-571500" fontAlgn="base">
              <a:buFont typeface="Arial" panose="020B0604020202020204" pitchFamily="34" charset="0"/>
              <a:buChar char="•"/>
            </a:pPr>
            <a:r>
              <a:rPr lang="en-US" sz="4000" dirty="0"/>
              <a:t>2.4GHz Proprietary RF for data transmission</a:t>
            </a:r>
          </a:p>
          <a:p>
            <a:pPr marL="571500" indent="-571500" fontAlgn="base">
              <a:buFont typeface="Arial" panose="020B0604020202020204" pitchFamily="34" charset="0"/>
              <a:buChar char="•"/>
            </a:pPr>
            <a:r>
              <a:rPr lang="en-US" sz="4000" b="1" dirty="0"/>
              <a:t>Transmission range of 15m</a:t>
            </a:r>
          </a:p>
          <a:p>
            <a:pPr marL="571500" indent="-571500" fontAlgn="base">
              <a:buFont typeface="Arial" panose="020B0604020202020204" pitchFamily="34" charset="0"/>
              <a:buChar char="•"/>
            </a:pPr>
            <a:r>
              <a:rPr lang="en-US" sz="4000" b="1" dirty="0"/>
              <a:t>Adjustable sampling rate from 480Hz – 1kHz</a:t>
            </a:r>
          </a:p>
          <a:p>
            <a:pPr marL="571500" indent="-571500" fontAlgn="base">
              <a:buFont typeface="Arial" panose="020B0604020202020204" pitchFamily="34" charset="0"/>
              <a:buChar char="•"/>
            </a:pPr>
            <a:r>
              <a:rPr lang="en-US" sz="4000" dirty="0"/>
              <a:t>Throughput of 120kbps</a:t>
            </a:r>
          </a:p>
          <a:p>
            <a:pPr marL="0" marR="0" indent="0" algn="l" defTabSz="9144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000000"/>
              </a:solidFill>
              <a:effectLst/>
              <a:uFillTx/>
              <a:latin typeface="+mj-lt"/>
              <a:ea typeface="+mj-ea"/>
              <a:cs typeface="+mj-cs"/>
              <a:sym typeface="Arial"/>
            </a:endParaRPr>
          </a:p>
        </p:txBody>
      </p:sp>
      <p:pic>
        <p:nvPicPr>
          <p:cNvPr id="9" name="Picture 8">
            <a:extLst>
              <a:ext uri="{FF2B5EF4-FFF2-40B4-BE49-F238E27FC236}">
                <a16:creationId xmlns:a16="http://schemas.microsoft.com/office/drawing/2014/main" id="{0B85476E-9261-3842-9DB5-9E0CF840431C}"/>
              </a:ext>
            </a:extLst>
          </p:cNvPr>
          <p:cNvPicPr>
            <a:picLocks noChangeAspect="1"/>
          </p:cNvPicPr>
          <p:nvPr/>
        </p:nvPicPr>
        <p:blipFill>
          <a:blip r:embed="rId10"/>
          <a:stretch>
            <a:fillRect/>
          </a:stretch>
        </p:blipFill>
        <p:spPr>
          <a:xfrm>
            <a:off x="562892" y="136577"/>
            <a:ext cx="3748247" cy="3748247"/>
          </a:xfrm>
          <a:prstGeom prst="rect">
            <a:avLst/>
          </a:prstGeom>
        </p:spPr>
      </p:pic>
      <p:pic>
        <p:nvPicPr>
          <p:cNvPr id="11" name="Picture 10" descr="A picture containing clipart&#10;&#10;Description automatically generated">
            <a:extLst>
              <a:ext uri="{FF2B5EF4-FFF2-40B4-BE49-F238E27FC236}">
                <a16:creationId xmlns:a16="http://schemas.microsoft.com/office/drawing/2014/main" id="{3C6A205C-DBE1-464E-B513-7DC79DADCD1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95657" y="849652"/>
            <a:ext cx="5751298" cy="1540274"/>
          </a:xfrm>
          <a:prstGeom prst="rect">
            <a:avLst/>
          </a:prstGeom>
        </p:spPr>
      </p:pic>
      <p:sp>
        <p:nvSpPr>
          <p:cNvPr id="14" name="TextBox 13">
            <a:extLst>
              <a:ext uri="{FF2B5EF4-FFF2-40B4-BE49-F238E27FC236}">
                <a16:creationId xmlns:a16="http://schemas.microsoft.com/office/drawing/2014/main" id="{8DCCE684-A9F5-2E4D-82C9-4E58296F5C97}"/>
              </a:ext>
            </a:extLst>
          </p:cNvPr>
          <p:cNvSpPr txBox="1"/>
          <p:nvPr/>
        </p:nvSpPr>
        <p:spPr>
          <a:xfrm>
            <a:off x="10532608" y="2859655"/>
            <a:ext cx="23642926" cy="707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4000" b="1" dirty="0">
                <a:solidFill>
                  <a:schemeClr val="accent1">
                    <a:lumMod val="50000"/>
                  </a:schemeClr>
                </a:solidFill>
              </a:rPr>
              <a:t>Rice University Electrical &amp; Computer Engineering | riceaxonmobile@gmail.com</a:t>
            </a:r>
            <a:endParaRPr kumimoji="0" lang="en-US" sz="4000" b="1" i="0" u="none" strike="noStrike" cap="none" spc="0" normalizeH="0" baseline="0" dirty="0">
              <a:ln>
                <a:noFill/>
              </a:ln>
              <a:solidFill>
                <a:schemeClr val="accent1">
                  <a:lumMod val="50000"/>
                </a:schemeClr>
              </a:solidFill>
              <a:effectLst/>
              <a:uFillTx/>
              <a:sym typeface="Arial"/>
            </a:endParaRPr>
          </a:p>
        </p:txBody>
      </p:sp>
      <p:sp>
        <p:nvSpPr>
          <p:cNvPr id="16" name="TextBox 15">
            <a:extLst>
              <a:ext uri="{FF2B5EF4-FFF2-40B4-BE49-F238E27FC236}">
                <a16:creationId xmlns:a16="http://schemas.microsoft.com/office/drawing/2014/main" id="{AC21B9EE-D044-4C4E-8E0F-6DC4DBCC70E6}"/>
              </a:ext>
            </a:extLst>
          </p:cNvPr>
          <p:cNvSpPr txBox="1"/>
          <p:nvPr/>
        </p:nvSpPr>
        <p:spPr>
          <a:xfrm>
            <a:off x="1306844" y="10766761"/>
            <a:ext cx="10182059" cy="4601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defRPr>
                <a:solidFill>
                  <a:srgbClr val="FFFFFF"/>
                </a:solidFill>
              </a:defRPr>
            </a:pPr>
            <a:endParaRPr lang="en-US" sz="4000" dirty="0">
              <a:solidFill>
                <a:schemeClr val="accent1">
                  <a:lumMod val="50000"/>
                </a:schemeClr>
              </a:solidFill>
            </a:endParaRPr>
          </a:p>
          <a:p>
            <a:pPr>
              <a:defRPr>
                <a:solidFill>
                  <a:srgbClr val="FFFFFF"/>
                </a:solidFill>
              </a:defRPr>
            </a:pPr>
            <a:r>
              <a:rPr lang="en-US" sz="4000" b="1" dirty="0">
                <a:solidFill>
                  <a:schemeClr val="accent1">
                    <a:lumMod val="50000"/>
                  </a:schemeClr>
                </a:solidFill>
              </a:rPr>
              <a:t>PROBLEM</a:t>
            </a:r>
            <a:r>
              <a:rPr lang="en-US" sz="4000" dirty="0">
                <a:solidFill>
                  <a:schemeClr val="accent1">
                    <a:lumMod val="50000"/>
                  </a:schemeClr>
                </a:solidFill>
              </a:rPr>
              <a:t>: Tethered neural recording system hampers patient well-being</a:t>
            </a:r>
          </a:p>
          <a:p>
            <a:pPr>
              <a:defRPr>
                <a:solidFill>
                  <a:srgbClr val="FFFFFF"/>
                </a:solidFill>
              </a:defRPr>
            </a:pPr>
            <a:endParaRPr lang="en-US" sz="1000" dirty="0">
              <a:solidFill>
                <a:schemeClr val="accent1">
                  <a:lumMod val="50000"/>
                </a:schemeClr>
              </a:solidFill>
            </a:endParaRPr>
          </a:p>
          <a:p>
            <a:pPr>
              <a:defRPr>
                <a:solidFill>
                  <a:srgbClr val="FFFFFF"/>
                </a:solidFill>
              </a:defRPr>
            </a:pPr>
            <a:endParaRPr lang="en-US" sz="300" dirty="0">
              <a:solidFill>
                <a:schemeClr val="accent1">
                  <a:lumMod val="50000"/>
                </a:schemeClr>
              </a:solidFill>
            </a:endParaRPr>
          </a:p>
          <a:p>
            <a:pPr>
              <a:defRPr>
                <a:solidFill>
                  <a:srgbClr val="FFFFFF"/>
                </a:solidFill>
              </a:defRPr>
            </a:pPr>
            <a:r>
              <a:rPr lang="en-US" sz="4000" b="1" dirty="0">
                <a:solidFill>
                  <a:schemeClr val="accent1">
                    <a:lumMod val="50000"/>
                  </a:schemeClr>
                </a:solidFill>
              </a:rPr>
              <a:t>SOLUTION</a:t>
            </a:r>
            <a:r>
              <a:rPr lang="en-US" sz="4000" dirty="0">
                <a:solidFill>
                  <a:schemeClr val="accent1">
                    <a:lumMod val="50000"/>
                  </a:schemeClr>
                </a:solidFill>
              </a:rPr>
              <a:t>: A scalable wireless recorder that transmits neural data from implanted electrodes to an external receiver</a:t>
            </a:r>
          </a:p>
          <a:p>
            <a:pPr marL="0" marR="0" indent="0" defTabSz="9144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000000"/>
              </a:solidFill>
              <a:effectLst/>
              <a:uFillTx/>
              <a:latin typeface="+mj-lt"/>
              <a:ea typeface="+mj-ea"/>
              <a:cs typeface="+mj-cs"/>
              <a:sym typeface="Arial"/>
            </a:endParaRPr>
          </a:p>
        </p:txBody>
      </p:sp>
      <p:sp>
        <p:nvSpPr>
          <p:cNvPr id="20" name="Oval 19">
            <a:extLst>
              <a:ext uri="{FF2B5EF4-FFF2-40B4-BE49-F238E27FC236}">
                <a16:creationId xmlns:a16="http://schemas.microsoft.com/office/drawing/2014/main" id="{04726DF6-E01B-A24D-A008-BAF490682198}"/>
              </a:ext>
            </a:extLst>
          </p:cNvPr>
          <p:cNvSpPr/>
          <p:nvPr/>
        </p:nvSpPr>
        <p:spPr>
          <a:xfrm>
            <a:off x="18034318" y="11856586"/>
            <a:ext cx="1643570" cy="1675689"/>
          </a:xfrm>
          <a:prstGeom prst="ellipse">
            <a:avLst/>
          </a:prstGeom>
          <a:noFill/>
          <a:ln w="127000" cap="flat">
            <a:solidFill>
              <a:srgbClr val="0432FF"/>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mj-lt"/>
              <a:ea typeface="+mj-ea"/>
              <a:cs typeface="+mj-cs"/>
              <a:sym typeface="Arial"/>
            </a:endParaRPr>
          </a:p>
        </p:txBody>
      </p:sp>
      <p:cxnSp>
        <p:nvCxnSpPr>
          <p:cNvPr id="22" name="Straight Connector 21">
            <a:extLst>
              <a:ext uri="{FF2B5EF4-FFF2-40B4-BE49-F238E27FC236}">
                <a16:creationId xmlns:a16="http://schemas.microsoft.com/office/drawing/2014/main" id="{EAF2EA20-11E3-ED45-8986-1D4C3DC12715}"/>
              </a:ext>
            </a:extLst>
          </p:cNvPr>
          <p:cNvCxnSpPr>
            <a:cxnSpLocks/>
            <a:stCxn id="20" idx="1"/>
          </p:cNvCxnSpPr>
          <p:nvPr/>
        </p:nvCxnSpPr>
        <p:spPr>
          <a:xfrm flipV="1">
            <a:off x="18275013" y="5634539"/>
            <a:ext cx="4867528" cy="6467446"/>
          </a:xfrm>
          <a:prstGeom prst="line">
            <a:avLst/>
          </a:prstGeom>
          <a:noFill/>
          <a:ln w="127000" cap="flat">
            <a:solidFill>
              <a:srgbClr val="0432FF"/>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BCE2194D-01B1-FF4A-9549-FE95B570610E}"/>
              </a:ext>
            </a:extLst>
          </p:cNvPr>
          <p:cNvCxnSpPr>
            <a:cxnSpLocks/>
            <a:stCxn id="20" idx="4"/>
          </p:cNvCxnSpPr>
          <p:nvPr/>
        </p:nvCxnSpPr>
        <p:spPr>
          <a:xfrm>
            <a:off x="18856103" y="13532275"/>
            <a:ext cx="4286438" cy="667071"/>
          </a:xfrm>
          <a:prstGeom prst="line">
            <a:avLst/>
          </a:prstGeom>
          <a:noFill/>
          <a:ln w="127000" cap="flat">
            <a:solidFill>
              <a:srgbClr val="0432FF"/>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35" name="Picture 34">
            <a:extLst>
              <a:ext uri="{FF2B5EF4-FFF2-40B4-BE49-F238E27FC236}">
                <a16:creationId xmlns:a16="http://schemas.microsoft.com/office/drawing/2014/main" id="{1738F835-EB29-FC44-AB9F-351D7715D73F}"/>
              </a:ext>
            </a:extLst>
          </p:cNvPr>
          <p:cNvPicPr>
            <a:picLocks noChangeAspect="1"/>
          </p:cNvPicPr>
          <p:nvPr/>
        </p:nvPicPr>
        <p:blipFill rotWithShape="1">
          <a:blip r:embed="rId12">
            <a:extLst>
              <a:ext uri="{28A0092B-C50C-407E-A947-70E740481C1C}">
                <a14:useLocalDpi xmlns:a14="http://schemas.microsoft.com/office/drawing/2010/main" val="0"/>
              </a:ext>
            </a:extLst>
          </a:blip>
          <a:srcRect l="25746"/>
          <a:stretch/>
        </p:blipFill>
        <p:spPr>
          <a:xfrm rot="18581577">
            <a:off x="19746132" y="10449091"/>
            <a:ext cx="1389524" cy="1978238"/>
          </a:xfrm>
          <a:prstGeom prst="rect">
            <a:avLst/>
          </a:prstGeom>
        </p:spPr>
      </p:pic>
      <p:sp>
        <p:nvSpPr>
          <p:cNvPr id="74" name="Rectangle 73">
            <a:extLst>
              <a:ext uri="{FF2B5EF4-FFF2-40B4-BE49-F238E27FC236}">
                <a16:creationId xmlns:a16="http://schemas.microsoft.com/office/drawing/2014/main" id="{0AAACECD-FE21-45A3-ACC6-8DF0680210F3}"/>
              </a:ext>
            </a:extLst>
          </p:cNvPr>
          <p:cNvSpPr/>
          <p:nvPr/>
        </p:nvSpPr>
        <p:spPr>
          <a:xfrm>
            <a:off x="28986809" y="8505985"/>
            <a:ext cx="2043059" cy="2034471"/>
          </a:xfrm>
          <a:prstGeom prst="rect">
            <a:avLst/>
          </a:prstGeom>
          <a:noFill/>
          <a:ln w="127000" cap="flat">
            <a:solidFill>
              <a:srgbClr val="FFC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solidFill>
                <a:srgbClr val="000000"/>
              </a:solidFill>
              <a:effectLst/>
              <a:uFillTx/>
              <a:latin typeface="+mj-lt"/>
              <a:ea typeface="+mj-ea"/>
              <a:cs typeface="+mj-cs"/>
              <a:sym typeface="Arial"/>
            </a:endParaRPr>
          </a:p>
        </p:txBody>
      </p:sp>
      <p:sp>
        <p:nvSpPr>
          <p:cNvPr id="81" name="TextBox 80">
            <a:extLst>
              <a:ext uri="{FF2B5EF4-FFF2-40B4-BE49-F238E27FC236}">
                <a16:creationId xmlns:a16="http://schemas.microsoft.com/office/drawing/2014/main" id="{D62A80CC-0570-4C24-A4D9-74B9BB10C80D}"/>
              </a:ext>
            </a:extLst>
          </p:cNvPr>
          <p:cNvSpPr txBox="1"/>
          <p:nvPr/>
        </p:nvSpPr>
        <p:spPr>
          <a:xfrm>
            <a:off x="26218774" y="7587047"/>
            <a:ext cx="1127567" cy="6309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500" b="1" i="0" u="none" strike="noStrike" cap="none" spc="0" normalizeH="0" baseline="0" dirty="0">
                <a:ln>
                  <a:noFill/>
                </a:ln>
                <a:solidFill>
                  <a:schemeClr val="accent2"/>
                </a:solidFill>
                <a:effectLst/>
                <a:uFillTx/>
                <a:latin typeface="+mj-lt"/>
                <a:ea typeface="+mj-ea"/>
                <a:cs typeface="+mj-cs"/>
                <a:sym typeface="Arial"/>
              </a:rPr>
              <a:t>3</a:t>
            </a:r>
          </a:p>
        </p:txBody>
      </p:sp>
      <p:pic>
        <p:nvPicPr>
          <p:cNvPr id="6" name="Picture 5">
            <a:extLst>
              <a:ext uri="{FF2B5EF4-FFF2-40B4-BE49-F238E27FC236}">
                <a16:creationId xmlns:a16="http://schemas.microsoft.com/office/drawing/2014/main" id="{2528A2AA-069E-47F5-8798-167904413ED0}"/>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9987" b="89914" l="5184" r="89931">
                        <a14:foregroundMark x1="9722" y1="44808" x2="7391" y2="46759"/>
                        <a14:foregroundMark x1="7391" y1="46759" x2="3571" y2="55192"/>
                        <a14:foregroundMark x1="3571" y1="55192" x2="2753" y2="59425"/>
                        <a14:foregroundMark x1="2753" y1="59425" x2="3051" y2="66997"/>
                        <a14:foregroundMark x1="3051" y1="66997" x2="4638" y2="71958"/>
                        <a14:foregroundMark x1="4638" y1="71958" x2="5531" y2="73545"/>
                        <a14:foregroundMark x1="5531" y1="73545" x2="6969" y2="74438"/>
                        <a14:foregroundMark x1="6969" y1="74438" x2="8482" y2="74405"/>
                        <a14:foregroundMark x1="8482" y1="74405" x2="9623" y2="73677"/>
                        <a14:foregroundMark x1="9623" y1="73677" x2="10565" y2="72354"/>
                        <a14:foregroundMark x1="10565" y1="72354" x2="11086" y2="46230"/>
                        <a14:foregroundMark x1="11086" y1="46230" x2="10441" y2="44676"/>
                        <a14:foregroundMark x1="10441" y1="44676" x2="9152" y2="45205"/>
                        <a14:foregroundMark x1="9152" y1="45205" x2="9028" y2="45470"/>
                        <a14:foregroundMark x1="8160" y1="73776" x2="7564" y2="60284"/>
                        <a14:foregroundMark x1="7564" y1="60284" x2="7515" y2="53803"/>
                        <a14:foregroundMark x1="7515" y1="53803" x2="6969" y2="52017"/>
                        <a14:foregroundMark x1="6969" y1="52017" x2="5531" y2="51984"/>
                        <a14:foregroundMark x1="5531" y1="51984" x2="4340" y2="53009"/>
                        <a14:foregroundMark x1="4340" y1="53009" x2="1835" y2="58036"/>
                        <a14:foregroundMark x1="1835" y1="58036" x2="967" y2="61938"/>
                        <a14:foregroundMark x1="967" y1="61938" x2="1290" y2="67030"/>
                        <a14:foregroundMark x1="1290" y1="67030" x2="2257" y2="69081"/>
                        <a14:foregroundMark x1="2257" y1="69081" x2="7292" y2="72156"/>
                        <a14:foregroundMark x1="7292" y1="72156" x2="8160" y2="73380"/>
                        <a14:foregroundMark x1="8160" y1="73380" x2="8209" y2="73512"/>
                        <a14:foregroundMark x1="6448" y1="73247" x2="5134" y2="72784"/>
                        <a14:foregroundMark x1="5134" y1="72784" x2="3671" y2="70569"/>
                        <a14:foregroundMark x1="3671" y1="70569" x2="2803" y2="67493"/>
                        <a14:foregroundMark x1="2803" y1="67493" x2="2778" y2="61706"/>
                        <a14:foregroundMark x1="2778" y1="61706" x2="3894" y2="58201"/>
                        <a14:foregroundMark x1="3894" y1="58201" x2="5184" y2="56845"/>
                        <a14:foregroundMark x1="5184" y1="56845" x2="6473" y2="56548"/>
                        <a14:foregroundMark x1="6473" y1="56548" x2="7664" y2="57242"/>
                        <a14:foregroundMark x1="7664" y1="57242" x2="8681" y2="60979"/>
                        <a14:foregroundMark x1="8681" y1="60979" x2="8780" y2="65807"/>
                        <a14:foregroundMark x1="8780" y1="65807" x2="7961" y2="69312"/>
                        <a14:foregroundMark x1="7961" y1="69312" x2="6920" y2="71429"/>
                        <a14:foregroundMark x1="6920" y1="71429" x2="5804" y2="72354"/>
                        <a14:foregroundMark x1="5804" y1="72354" x2="5184" y2="72421"/>
                        <a14:foregroundMark x1="68527" y1="14352" x2="68527" y2="16237"/>
                        <a14:foregroundMark x1="68527" y1="16237" x2="68006" y2="17923"/>
                        <a14:foregroundMark x1="68006" y1="17923" x2="65327" y2="20073"/>
                        <a14:foregroundMark x1="65327" y1="20073" x2="56176" y2="20966"/>
                        <a14:foregroundMark x1="56176" y1="20966" x2="54663" y2="19808"/>
                        <a14:foregroundMark x1="54663" y1="19808" x2="54043" y2="18353"/>
                        <a14:foregroundMark x1="54043" y1="18353" x2="53894" y2="16270"/>
                        <a14:foregroundMark x1="53894" y1="16270" x2="54340" y2="14649"/>
                        <a14:foregroundMark x1="54340" y1="14649" x2="55531" y2="13029"/>
                        <a14:foregroundMark x1="55531" y1="13029" x2="56746" y2="12169"/>
                        <a14:foregroundMark x1="56746" y1="12169" x2="61607" y2="11409"/>
                        <a14:foregroundMark x1="61607" y1="11409" x2="67857" y2="11772"/>
                        <a14:foregroundMark x1="67857" y1="11772" x2="69593" y2="12698"/>
                        <a14:foregroundMark x1="69593" y1="12698" x2="70064" y2="14583"/>
                        <a14:foregroundMark x1="70064" y1="14583" x2="68824" y2="15608"/>
                        <a14:foregroundMark x1="68824" y1="15608" x2="67981" y2="15774"/>
                      </a14:backgroundRemoval>
                    </a14:imgEffect>
                  </a14:imgLayer>
                </a14:imgProps>
              </a:ext>
              <a:ext uri="{28A0092B-C50C-407E-A947-70E740481C1C}">
                <a14:useLocalDpi xmlns:a14="http://schemas.microsoft.com/office/drawing/2010/main" val="0"/>
              </a:ext>
            </a:extLst>
          </a:blip>
          <a:srcRect t="8330" r="16971" b="23613"/>
          <a:stretch/>
        </p:blipFill>
        <p:spPr>
          <a:xfrm>
            <a:off x="769387" y="25047175"/>
            <a:ext cx="9966495" cy="6959482"/>
          </a:xfrm>
          <a:prstGeom prst="rect">
            <a:avLst/>
          </a:prstGeom>
        </p:spPr>
      </p:pic>
      <p:pic>
        <p:nvPicPr>
          <p:cNvPr id="7" name="Picture 6">
            <a:extLst>
              <a:ext uri="{FF2B5EF4-FFF2-40B4-BE49-F238E27FC236}">
                <a16:creationId xmlns:a16="http://schemas.microsoft.com/office/drawing/2014/main" id="{8A6AF676-5EEE-4B1B-B3DE-A7F9BA8F9615}"/>
              </a:ext>
            </a:extLst>
          </p:cNvPr>
          <p:cNvPicPr>
            <a:picLocks noChangeAspect="1"/>
          </p:cNvPicPr>
          <p:nvPr/>
        </p:nvPicPr>
        <p:blipFill rotWithShape="1">
          <a:blip r:embed="rId15"/>
          <a:srcRect l="9294" t="21001" r="2784"/>
          <a:stretch/>
        </p:blipFill>
        <p:spPr>
          <a:xfrm rot="19901584">
            <a:off x="10233799" y="25553144"/>
            <a:ext cx="1343498" cy="1676613"/>
          </a:xfrm>
          <a:prstGeom prst="rect">
            <a:avLst/>
          </a:prstGeom>
        </p:spPr>
      </p:pic>
      <p:pic>
        <p:nvPicPr>
          <p:cNvPr id="12" name="Picture 11">
            <a:extLst>
              <a:ext uri="{FF2B5EF4-FFF2-40B4-BE49-F238E27FC236}">
                <a16:creationId xmlns:a16="http://schemas.microsoft.com/office/drawing/2014/main" id="{11472BC2-2B1D-4DED-9BEE-E3DE811210AA}"/>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575801" y="24849679"/>
            <a:ext cx="13298825" cy="7371349"/>
          </a:xfrm>
          <a:prstGeom prst="rect">
            <a:avLst/>
          </a:prstGeom>
        </p:spPr>
      </p:pic>
      <p:sp>
        <p:nvSpPr>
          <p:cNvPr id="10" name="TextBox 9">
            <a:extLst>
              <a:ext uri="{FF2B5EF4-FFF2-40B4-BE49-F238E27FC236}">
                <a16:creationId xmlns:a16="http://schemas.microsoft.com/office/drawing/2014/main" id="{844363DC-3632-4DC4-BC23-5819957278A0}"/>
              </a:ext>
            </a:extLst>
          </p:cNvPr>
          <p:cNvSpPr txBox="1"/>
          <p:nvPr/>
        </p:nvSpPr>
        <p:spPr>
          <a:xfrm>
            <a:off x="1429351" y="31665671"/>
            <a:ext cx="9937043"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600" dirty="0"/>
              <a:t>All work with vertebrate animal subjects is approved by Rice IACUC.</a:t>
            </a:r>
          </a:p>
          <a:p>
            <a:r>
              <a:rPr lang="en-US" sz="1600" dirty="0"/>
              <a:t>The pink material on top of the rat’s head is dental acrylic, commonly used in dentures.</a:t>
            </a:r>
          </a:p>
          <a:p>
            <a:pPr marL="0" marR="0" indent="0" algn="l" defTabSz="914400"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000000"/>
              </a:solidFill>
              <a:effectLst/>
              <a:uFillTx/>
              <a:latin typeface="+mj-lt"/>
              <a:ea typeface="+mj-ea"/>
              <a:cs typeface="+mj-cs"/>
              <a:sym typeface="Arial"/>
            </a:endParaRPr>
          </a:p>
        </p:txBody>
      </p:sp>
      <p:sp>
        <p:nvSpPr>
          <p:cNvPr id="18" name="TextBox 17">
            <a:extLst>
              <a:ext uri="{FF2B5EF4-FFF2-40B4-BE49-F238E27FC236}">
                <a16:creationId xmlns:a16="http://schemas.microsoft.com/office/drawing/2014/main" id="{8D031756-25C7-4082-9382-250D909DF970}"/>
              </a:ext>
            </a:extLst>
          </p:cNvPr>
          <p:cNvSpPr txBox="1"/>
          <p:nvPr/>
        </p:nvSpPr>
        <p:spPr>
          <a:xfrm>
            <a:off x="1970380" y="7812860"/>
            <a:ext cx="5772150" cy="17081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457200" algn="l" defTabSz="914400" rtl="0" fontAlgn="auto" latinLnBrk="0" hangingPunct="0">
              <a:lnSpc>
                <a:spcPct val="100000"/>
              </a:lnSpc>
              <a:spcBef>
                <a:spcPts val="0"/>
              </a:spcBef>
              <a:spcAft>
                <a:spcPts val="0"/>
              </a:spcAft>
              <a:buClrTx/>
              <a:buSzTx/>
              <a:buFont typeface="Courier New" panose="02070309020205020404" pitchFamily="49" charset="0"/>
              <a:buChar char="o"/>
              <a:tabLst/>
            </a:pPr>
            <a:r>
              <a:rPr kumimoji="0" lang="en-US" sz="3500" b="0" i="0" u="none" strike="noStrike" cap="none" spc="0" normalizeH="0" baseline="0" dirty="0">
                <a:ln>
                  <a:noFill/>
                </a:ln>
                <a:solidFill>
                  <a:srgbClr val="000000"/>
                </a:solidFill>
                <a:effectLst/>
                <a:uFillTx/>
                <a:latin typeface="+mj-lt"/>
                <a:ea typeface="+mj-ea"/>
                <a:cs typeface="+mj-cs"/>
                <a:sym typeface="Arial"/>
              </a:rPr>
              <a:t>Infection-prone</a:t>
            </a:r>
          </a:p>
          <a:p>
            <a:pPr marL="285750" marR="0" indent="-457200" algn="l" defTabSz="914400" rtl="0" fontAlgn="auto" latinLnBrk="0" hangingPunct="0">
              <a:lnSpc>
                <a:spcPct val="100000"/>
              </a:lnSpc>
              <a:spcBef>
                <a:spcPts val="0"/>
              </a:spcBef>
              <a:spcAft>
                <a:spcPts val="0"/>
              </a:spcAft>
              <a:buClrTx/>
              <a:buSzTx/>
              <a:buFont typeface="Courier New" panose="02070309020205020404" pitchFamily="49" charset="0"/>
              <a:buChar char="o"/>
              <a:tabLst/>
            </a:pPr>
            <a:r>
              <a:rPr kumimoji="0" lang="en-US" sz="3500" b="0" i="0" u="none" strike="noStrike" cap="none" spc="0" normalizeH="0" baseline="0" dirty="0">
                <a:ln>
                  <a:noFill/>
                </a:ln>
                <a:solidFill>
                  <a:srgbClr val="000000"/>
                </a:solidFill>
                <a:effectLst/>
                <a:uFillTx/>
                <a:latin typeface="+mj-lt"/>
                <a:ea typeface="+mj-ea"/>
                <a:cs typeface="+mj-cs"/>
                <a:sym typeface="Arial"/>
              </a:rPr>
              <a:t>Expensive</a:t>
            </a:r>
          </a:p>
          <a:p>
            <a:pPr marL="285750" marR="0" indent="-457200" algn="l" defTabSz="914400" rtl="0" fontAlgn="auto" latinLnBrk="0" hangingPunct="0">
              <a:lnSpc>
                <a:spcPct val="100000"/>
              </a:lnSpc>
              <a:spcBef>
                <a:spcPts val="0"/>
              </a:spcBef>
              <a:spcAft>
                <a:spcPts val="0"/>
              </a:spcAft>
              <a:buClrTx/>
              <a:buSzTx/>
              <a:buFont typeface="Courier New" panose="02070309020205020404" pitchFamily="49" charset="0"/>
              <a:buChar char="o"/>
              <a:tabLst/>
            </a:pPr>
            <a:r>
              <a:rPr lang="en-US" sz="3500" dirty="0"/>
              <a:t>Psychologically damaging</a:t>
            </a:r>
            <a:endParaRPr kumimoji="0" lang="en-US" sz="3500" b="0" i="0" u="none" strike="noStrike" cap="none" spc="0" normalizeH="0" baseline="0" dirty="0">
              <a:ln>
                <a:noFill/>
              </a:ln>
              <a:solidFill>
                <a:srgbClr val="000000"/>
              </a:solidFill>
              <a:effectLst/>
              <a:uFillTx/>
              <a:latin typeface="+mj-lt"/>
              <a:ea typeface="+mj-ea"/>
              <a:cs typeface="+mj-cs"/>
              <a:sym typeface="Arial"/>
            </a:endParaRPr>
          </a:p>
        </p:txBody>
      </p:sp>
      <p:pic>
        <p:nvPicPr>
          <p:cNvPr id="71" name="Picture 70">
            <a:extLst>
              <a:ext uri="{FF2B5EF4-FFF2-40B4-BE49-F238E27FC236}">
                <a16:creationId xmlns:a16="http://schemas.microsoft.com/office/drawing/2014/main" id="{A009AA3B-C826-4840-8DEF-C1C69AFD90E3}"/>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3109" t="2248" r="2679" b="4598"/>
          <a:stretch/>
        </p:blipFill>
        <p:spPr>
          <a:xfrm>
            <a:off x="18351044" y="12294732"/>
            <a:ext cx="896072" cy="876235"/>
          </a:xfrm>
          <a:prstGeom prst="rect">
            <a:avLst/>
          </a:prstGeom>
        </p:spPr>
      </p:pic>
      <p:sp>
        <p:nvSpPr>
          <p:cNvPr id="19" name="TextBox 18">
            <a:extLst>
              <a:ext uri="{FF2B5EF4-FFF2-40B4-BE49-F238E27FC236}">
                <a16:creationId xmlns:a16="http://schemas.microsoft.com/office/drawing/2014/main" id="{CB42A7FF-20F6-4197-9A8A-9C4ABD2CB339}"/>
              </a:ext>
            </a:extLst>
          </p:cNvPr>
          <p:cNvSpPr txBox="1"/>
          <p:nvPr/>
        </p:nvSpPr>
        <p:spPr>
          <a:xfrm>
            <a:off x="26071110" y="23450770"/>
            <a:ext cx="16658040" cy="37856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571500" lvl="3" indent="-571500">
              <a:buFont typeface="Arial" panose="020B0604020202020204" pitchFamily="34" charset="0"/>
              <a:buChar char="•"/>
            </a:pPr>
            <a:r>
              <a:rPr lang="en-US" sz="4000" dirty="0"/>
              <a:t>Wireless, novel neural recorder fully functional in rodents</a:t>
            </a:r>
          </a:p>
          <a:p>
            <a:pPr marL="571500" lvl="7" indent="-571500">
              <a:buFont typeface="Arial" panose="020B0604020202020204" pitchFamily="34" charset="0"/>
              <a:buChar char="•"/>
            </a:pPr>
            <a:r>
              <a:rPr lang="en-US" sz="4000" dirty="0"/>
              <a:t>Can be used for research in rodents, and is scalable to humans</a:t>
            </a:r>
          </a:p>
          <a:p>
            <a:pPr marL="571500" indent="-571500">
              <a:buFont typeface="Arial" panose="020B0604020202020204" pitchFamily="34" charset="0"/>
              <a:buChar char="•"/>
            </a:pPr>
            <a:r>
              <a:rPr lang="en-US" sz="4000" dirty="0"/>
              <a:t>Seamlessly integrates into the implantation process in rodents</a:t>
            </a:r>
          </a:p>
          <a:p>
            <a:pPr marL="571500" indent="-571500">
              <a:buFont typeface="Arial" panose="020B0604020202020204" pitchFamily="34" charset="0"/>
              <a:buChar char="•"/>
            </a:pPr>
            <a:r>
              <a:rPr lang="en-US" sz="4000" dirty="0"/>
              <a:t>Easy to visualize and analyze collected neural data</a:t>
            </a:r>
          </a:p>
          <a:p>
            <a:pPr marL="571500" indent="-571500">
              <a:buFont typeface="Arial" panose="020B0604020202020204" pitchFamily="34" charset="0"/>
              <a:buChar char="•"/>
            </a:pPr>
            <a:r>
              <a:rPr lang="en-US" sz="4000" dirty="0"/>
              <a:t>Allows for patient mobility, which decreases hospital stay, cost, and chance of infection; increases quality of life</a:t>
            </a: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sp>
        <p:nvSpPr>
          <p:cNvPr id="21" name="TextBox 20">
            <a:extLst>
              <a:ext uri="{FF2B5EF4-FFF2-40B4-BE49-F238E27FC236}">
                <a16:creationId xmlns:a16="http://schemas.microsoft.com/office/drawing/2014/main" id="{E6E058D9-99E2-48F2-9DE1-94F26FCDF871}"/>
              </a:ext>
            </a:extLst>
          </p:cNvPr>
          <p:cNvSpPr txBox="1"/>
          <p:nvPr/>
        </p:nvSpPr>
        <p:spPr>
          <a:xfrm>
            <a:off x="12299848" y="8492751"/>
            <a:ext cx="5688804" cy="47089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lvl="8" fontAlgn="base"/>
            <a:r>
              <a:rPr lang="en-US" sz="3750" b="1" dirty="0"/>
              <a:t>1.</a:t>
            </a:r>
            <a:r>
              <a:rPr lang="en-US" sz="3750" dirty="0"/>
              <a:t>  Electrode test pins</a:t>
            </a:r>
            <a:endParaRPr lang="en-US" sz="3750" b="1" dirty="0">
              <a:solidFill>
                <a:schemeClr val="accent2"/>
              </a:solidFill>
            </a:endParaRPr>
          </a:p>
          <a:p>
            <a:pPr lvl="5" fontAlgn="base"/>
            <a:r>
              <a:rPr lang="en-US" sz="3750" b="1" dirty="0">
                <a:solidFill>
                  <a:srgbClr val="FFC000"/>
                </a:solidFill>
              </a:rPr>
              <a:t>2.  </a:t>
            </a:r>
            <a:r>
              <a:rPr lang="en-US" sz="3750" dirty="0"/>
              <a:t>Digital interface chip to</a:t>
            </a:r>
          </a:p>
          <a:p>
            <a:pPr lvl="5" fontAlgn="base"/>
            <a:r>
              <a:rPr lang="en-US" sz="3750" dirty="0"/>
              <a:t>     collect neural data</a:t>
            </a:r>
          </a:p>
          <a:p>
            <a:pPr lvl="5" fontAlgn="base"/>
            <a:r>
              <a:rPr lang="en-US" sz="3750" b="1" dirty="0">
                <a:solidFill>
                  <a:schemeClr val="accent2"/>
                </a:solidFill>
              </a:rPr>
              <a:t>3.</a:t>
            </a:r>
            <a:r>
              <a:rPr lang="en-US" sz="3750" b="1" dirty="0">
                <a:solidFill>
                  <a:schemeClr val="accent2">
                    <a:lumMod val="60000"/>
                    <a:lumOff val="40000"/>
                  </a:schemeClr>
                </a:solidFill>
              </a:rPr>
              <a:t>  </a:t>
            </a:r>
            <a:r>
              <a:rPr lang="en-US" sz="3750" dirty="0"/>
              <a:t>Wireless chip</a:t>
            </a:r>
          </a:p>
          <a:p>
            <a:pPr lvl="5" fontAlgn="base"/>
            <a:r>
              <a:rPr lang="en-US" sz="3750" b="1" dirty="0">
                <a:solidFill>
                  <a:srgbClr val="00B050"/>
                </a:solidFill>
              </a:rPr>
              <a:t>4.  </a:t>
            </a:r>
            <a:r>
              <a:rPr lang="en-US" sz="3750" dirty="0"/>
              <a:t>Transmission line</a:t>
            </a:r>
          </a:p>
          <a:p>
            <a:pPr lvl="5" fontAlgn="base"/>
            <a:r>
              <a:rPr lang="en-US" sz="3750" b="1" dirty="0">
                <a:solidFill>
                  <a:srgbClr val="7030A0"/>
                </a:solidFill>
              </a:rPr>
              <a:t>5.  </a:t>
            </a:r>
            <a:r>
              <a:rPr lang="en-US" sz="3750" dirty="0"/>
              <a:t>Integrated inverted F </a:t>
            </a:r>
          </a:p>
          <a:p>
            <a:pPr lvl="5" fontAlgn="base"/>
            <a:r>
              <a:rPr lang="en-US" sz="3750" dirty="0"/>
              <a:t>     antenna</a:t>
            </a:r>
          </a:p>
          <a:p>
            <a:pPr marL="0" marR="0" indent="0" algn="l" defTabSz="914400" rtl="0" fontAlgn="auto" latinLnBrk="0" hangingPunct="0">
              <a:lnSpc>
                <a:spcPct val="100000"/>
              </a:lnSpc>
              <a:spcBef>
                <a:spcPts val="0"/>
              </a:spcBef>
              <a:spcAft>
                <a:spcPts val="0"/>
              </a:spcAft>
              <a:buClrTx/>
              <a:buSzTx/>
              <a:buFontTx/>
              <a:buNone/>
              <a:tabLst/>
            </a:pPr>
            <a:endParaRPr kumimoji="0" lang="en-US" sz="3750" b="0" i="0" u="none" strike="noStrike" cap="none" spc="0" normalizeH="0" baseline="0" dirty="0">
              <a:ln>
                <a:noFill/>
              </a:ln>
              <a:solidFill>
                <a:srgbClr val="000000"/>
              </a:solidFill>
              <a:effectLst/>
              <a:uFillTx/>
              <a:latin typeface="+mj-lt"/>
              <a:ea typeface="+mj-ea"/>
              <a:cs typeface="+mj-cs"/>
              <a:sym typeface="Arial"/>
            </a:endParaRPr>
          </a:p>
        </p:txBody>
      </p:sp>
      <p:sp>
        <p:nvSpPr>
          <p:cNvPr id="79" name="Rectangle 78">
            <a:extLst>
              <a:ext uri="{FF2B5EF4-FFF2-40B4-BE49-F238E27FC236}">
                <a16:creationId xmlns:a16="http://schemas.microsoft.com/office/drawing/2014/main" id="{4BA194A9-2CC3-4113-A1D3-4F0D9170C792}"/>
              </a:ext>
            </a:extLst>
          </p:cNvPr>
          <p:cNvSpPr/>
          <p:nvPr/>
        </p:nvSpPr>
        <p:spPr>
          <a:xfrm>
            <a:off x="26038920" y="6450109"/>
            <a:ext cx="1848233" cy="1899722"/>
          </a:xfrm>
          <a:prstGeom prst="rect">
            <a:avLst/>
          </a:prstGeom>
          <a:noFill/>
          <a:ln w="127000" cap="flat">
            <a:solidFill>
              <a:schemeClr val="accent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solidFill>
                <a:srgbClr val="000000"/>
              </a:solidFill>
              <a:effectLst/>
              <a:uFillTx/>
              <a:latin typeface="+mj-lt"/>
              <a:ea typeface="+mj-ea"/>
              <a:cs typeface="+mj-cs"/>
              <a:sym typeface="Arial"/>
            </a:endParaRPr>
          </a:p>
        </p:txBody>
      </p:sp>
      <p:sp>
        <p:nvSpPr>
          <p:cNvPr id="84" name="TextBox 83">
            <a:extLst>
              <a:ext uri="{FF2B5EF4-FFF2-40B4-BE49-F238E27FC236}">
                <a16:creationId xmlns:a16="http://schemas.microsoft.com/office/drawing/2014/main" id="{D50CC985-574C-4F0D-8F17-FDC3D001EF76}"/>
              </a:ext>
            </a:extLst>
          </p:cNvPr>
          <p:cNvSpPr txBox="1"/>
          <p:nvPr/>
        </p:nvSpPr>
        <p:spPr>
          <a:xfrm>
            <a:off x="29207653" y="9848654"/>
            <a:ext cx="1127567" cy="6309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500" b="1" i="0" u="none" strike="noStrike" cap="none" spc="0" normalizeH="0" baseline="0" dirty="0">
                <a:ln>
                  <a:noFill/>
                </a:ln>
                <a:solidFill>
                  <a:srgbClr val="FFC000"/>
                </a:solidFill>
                <a:effectLst/>
                <a:uFillTx/>
                <a:latin typeface="+mj-lt"/>
                <a:ea typeface="+mj-ea"/>
                <a:cs typeface="+mj-cs"/>
                <a:sym typeface="Arial"/>
              </a:rPr>
              <a:t>2</a:t>
            </a:r>
          </a:p>
        </p:txBody>
      </p:sp>
      <p:sp>
        <p:nvSpPr>
          <p:cNvPr id="85" name="Rectangle 84">
            <a:extLst>
              <a:ext uri="{FF2B5EF4-FFF2-40B4-BE49-F238E27FC236}">
                <a16:creationId xmlns:a16="http://schemas.microsoft.com/office/drawing/2014/main" id="{49B60A14-F374-4D59-92CD-439713FD1689}"/>
              </a:ext>
            </a:extLst>
          </p:cNvPr>
          <p:cNvSpPr/>
          <p:nvPr/>
        </p:nvSpPr>
        <p:spPr>
          <a:xfrm>
            <a:off x="25568210" y="8723789"/>
            <a:ext cx="1778131" cy="3509346"/>
          </a:xfrm>
          <a:prstGeom prst="rect">
            <a:avLst/>
          </a:prstGeom>
          <a:noFill/>
          <a:ln w="127000" cap="flat">
            <a:solidFill>
              <a:srgbClr val="00B05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solidFill>
                <a:srgbClr val="000000"/>
              </a:solidFill>
              <a:effectLst/>
              <a:uFillTx/>
              <a:latin typeface="+mj-lt"/>
              <a:ea typeface="+mj-ea"/>
              <a:cs typeface="+mj-cs"/>
              <a:sym typeface="Arial"/>
            </a:endParaRPr>
          </a:p>
        </p:txBody>
      </p:sp>
      <p:sp>
        <p:nvSpPr>
          <p:cNvPr id="86" name="Rectangle 85">
            <a:extLst>
              <a:ext uri="{FF2B5EF4-FFF2-40B4-BE49-F238E27FC236}">
                <a16:creationId xmlns:a16="http://schemas.microsoft.com/office/drawing/2014/main" id="{264D40B8-6101-4116-8A67-B5820D7AC18F}"/>
              </a:ext>
            </a:extLst>
          </p:cNvPr>
          <p:cNvSpPr/>
          <p:nvPr/>
        </p:nvSpPr>
        <p:spPr>
          <a:xfrm>
            <a:off x="23188005" y="12585963"/>
            <a:ext cx="5798804" cy="1478825"/>
          </a:xfrm>
          <a:prstGeom prst="rect">
            <a:avLst/>
          </a:prstGeom>
          <a:noFill/>
          <a:ln w="127000" cap="flat">
            <a:solidFill>
              <a:srgbClr val="7030A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solidFill>
                <a:srgbClr val="000000"/>
              </a:solidFill>
              <a:effectLst/>
              <a:uFillTx/>
              <a:latin typeface="+mj-lt"/>
              <a:ea typeface="+mj-ea"/>
              <a:cs typeface="+mj-cs"/>
              <a:sym typeface="Arial"/>
            </a:endParaRPr>
          </a:p>
        </p:txBody>
      </p:sp>
      <p:sp>
        <p:nvSpPr>
          <p:cNvPr id="104" name="Rectangle 103">
            <a:extLst>
              <a:ext uri="{FF2B5EF4-FFF2-40B4-BE49-F238E27FC236}">
                <a16:creationId xmlns:a16="http://schemas.microsoft.com/office/drawing/2014/main" id="{888F549D-7F1B-47ED-96C2-40C87D42693A}"/>
              </a:ext>
            </a:extLst>
          </p:cNvPr>
          <p:cNvSpPr/>
          <p:nvPr/>
        </p:nvSpPr>
        <p:spPr>
          <a:xfrm>
            <a:off x="28680313" y="10801216"/>
            <a:ext cx="3022929" cy="1478825"/>
          </a:xfrm>
          <a:prstGeom prst="rect">
            <a:avLst/>
          </a:prstGeom>
          <a:noFill/>
          <a:ln w="1270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solidFill>
                <a:srgbClr val="000000"/>
              </a:solidFill>
              <a:effectLst/>
              <a:uFillTx/>
              <a:latin typeface="+mj-lt"/>
              <a:ea typeface="+mj-ea"/>
              <a:cs typeface="+mj-cs"/>
              <a:sym typeface="Arial"/>
            </a:endParaRPr>
          </a:p>
        </p:txBody>
      </p:sp>
      <p:sp>
        <p:nvSpPr>
          <p:cNvPr id="108" name="TextBox 107">
            <a:extLst>
              <a:ext uri="{FF2B5EF4-FFF2-40B4-BE49-F238E27FC236}">
                <a16:creationId xmlns:a16="http://schemas.microsoft.com/office/drawing/2014/main" id="{90E0ACA2-2341-4333-9B95-B6328A3B7F09}"/>
              </a:ext>
            </a:extLst>
          </p:cNvPr>
          <p:cNvSpPr txBox="1"/>
          <p:nvPr/>
        </p:nvSpPr>
        <p:spPr>
          <a:xfrm>
            <a:off x="25683957" y="11473718"/>
            <a:ext cx="1127567" cy="6309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1" dirty="0">
                <a:solidFill>
                  <a:srgbClr val="00B050"/>
                </a:solidFill>
              </a:rPr>
              <a:t>4</a:t>
            </a:r>
            <a:endParaRPr kumimoji="0" lang="en-US" sz="3500" b="1" i="0" u="none" strike="noStrike" cap="none" spc="0" normalizeH="0" baseline="0" dirty="0">
              <a:ln>
                <a:noFill/>
              </a:ln>
              <a:solidFill>
                <a:srgbClr val="00B050"/>
              </a:solidFill>
              <a:effectLst/>
              <a:uFillTx/>
              <a:sym typeface="Arial"/>
            </a:endParaRPr>
          </a:p>
        </p:txBody>
      </p:sp>
      <p:sp>
        <p:nvSpPr>
          <p:cNvPr id="109" name="TextBox 108">
            <a:extLst>
              <a:ext uri="{FF2B5EF4-FFF2-40B4-BE49-F238E27FC236}">
                <a16:creationId xmlns:a16="http://schemas.microsoft.com/office/drawing/2014/main" id="{7D5D3A04-0C35-461D-BEF4-0071D3119D52}"/>
              </a:ext>
            </a:extLst>
          </p:cNvPr>
          <p:cNvSpPr txBox="1"/>
          <p:nvPr/>
        </p:nvSpPr>
        <p:spPr>
          <a:xfrm>
            <a:off x="28780611" y="11606656"/>
            <a:ext cx="1127567" cy="6309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500" b="1" i="0" u="none" strike="noStrike" cap="none" spc="0" normalizeH="0" baseline="0" dirty="0">
                <a:ln>
                  <a:noFill/>
                </a:ln>
                <a:solidFill>
                  <a:schemeClr val="tx1"/>
                </a:solidFill>
                <a:effectLst/>
                <a:uFillTx/>
                <a:latin typeface="+mj-lt"/>
                <a:ea typeface="+mj-ea"/>
                <a:cs typeface="+mj-cs"/>
                <a:sym typeface="Arial"/>
              </a:rPr>
              <a:t>1</a:t>
            </a:r>
          </a:p>
        </p:txBody>
      </p:sp>
      <p:sp>
        <p:nvSpPr>
          <p:cNvPr id="118" name="TextBox 117">
            <a:extLst>
              <a:ext uri="{FF2B5EF4-FFF2-40B4-BE49-F238E27FC236}">
                <a16:creationId xmlns:a16="http://schemas.microsoft.com/office/drawing/2014/main" id="{7C158C2D-D80D-47D0-B867-22B8BCD1872A}"/>
              </a:ext>
            </a:extLst>
          </p:cNvPr>
          <p:cNvSpPr txBox="1"/>
          <p:nvPr/>
        </p:nvSpPr>
        <p:spPr>
          <a:xfrm>
            <a:off x="23317478" y="12636353"/>
            <a:ext cx="1127567" cy="6309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500" b="1" i="0" u="none" strike="noStrike" cap="none" spc="0" normalizeH="0" baseline="0" dirty="0">
                <a:ln>
                  <a:noFill/>
                </a:ln>
                <a:solidFill>
                  <a:srgbClr val="7030A0"/>
                </a:solidFill>
                <a:effectLst/>
                <a:uFillTx/>
                <a:latin typeface="+mj-lt"/>
                <a:ea typeface="+mj-ea"/>
                <a:cs typeface="+mj-cs"/>
                <a:sym typeface="Arial"/>
              </a:rPr>
              <a:t>5</a:t>
            </a:r>
          </a:p>
        </p:txBody>
      </p:sp>
      <p:sp>
        <p:nvSpPr>
          <p:cNvPr id="119" name="TextBox 118">
            <a:extLst>
              <a:ext uri="{FF2B5EF4-FFF2-40B4-BE49-F238E27FC236}">
                <a16:creationId xmlns:a16="http://schemas.microsoft.com/office/drawing/2014/main" id="{016EF20A-51F3-4D43-B980-D91B5E9425D5}"/>
              </a:ext>
            </a:extLst>
          </p:cNvPr>
          <p:cNvSpPr txBox="1"/>
          <p:nvPr/>
        </p:nvSpPr>
        <p:spPr>
          <a:xfrm>
            <a:off x="1730824" y="25245644"/>
            <a:ext cx="5772150" cy="17081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457200" algn="l" defTabSz="914400" rtl="0" fontAlgn="auto" latinLnBrk="0" hangingPunct="0">
              <a:lnSpc>
                <a:spcPct val="100000"/>
              </a:lnSpc>
              <a:spcBef>
                <a:spcPts val="0"/>
              </a:spcBef>
              <a:spcAft>
                <a:spcPts val="0"/>
              </a:spcAft>
              <a:buClrTx/>
              <a:buSzTx/>
              <a:buFont typeface="Courier New" panose="02070309020205020404" pitchFamily="49" charset="0"/>
              <a:buChar char="o"/>
              <a:tabLst/>
            </a:pPr>
            <a:r>
              <a:rPr kumimoji="0" lang="en-US" sz="3500" b="0" i="0" u="none" strike="noStrike" cap="none" spc="0" normalizeH="0" baseline="0" dirty="0">
                <a:ln>
                  <a:noFill/>
                </a:ln>
                <a:solidFill>
                  <a:srgbClr val="000000"/>
                </a:solidFill>
                <a:effectLst/>
                <a:uFillTx/>
                <a:latin typeface="+mj-lt"/>
                <a:ea typeface="+mj-ea"/>
                <a:cs typeface="+mj-cs"/>
                <a:sym typeface="Arial"/>
              </a:rPr>
              <a:t>4x4cm board</a:t>
            </a:r>
          </a:p>
          <a:p>
            <a:pPr marL="285750" marR="0" indent="-457200" algn="l" defTabSz="914400" rtl="0" fontAlgn="auto" latinLnBrk="0" hangingPunct="0">
              <a:lnSpc>
                <a:spcPct val="100000"/>
              </a:lnSpc>
              <a:spcBef>
                <a:spcPts val="0"/>
              </a:spcBef>
              <a:spcAft>
                <a:spcPts val="0"/>
              </a:spcAft>
              <a:buClrTx/>
              <a:buSzTx/>
              <a:buFont typeface="Courier New" panose="02070309020205020404" pitchFamily="49" charset="0"/>
              <a:buChar char="o"/>
              <a:tabLst/>
            </a:pPr>
            <a:r>
              <a:rPr kumimoji="0" lang="en-US" sz="3500" b="0" i="0" u="none" strike="noStrike" cap="none" spc="0" normalizeH="0" baseline="0" dirty="0">
                <a:ln>
                  <a:noFill/>
                </a:ln>
                <a:solidFill>
                  <a:srgbClr val="000000"/>
                </a:solidFill>
                <a:effectLst/>
                <a:uFillTx/>
                <a:latin typeface="+mj-lt"/>
                <a:ea typeface="+mj-ea"/>
                <a:cs typeface="+mj-cs"/>
                <a:sym typeface="Arial"/>
              </a:rPr>
              <a:t>500mAh battery</a:t>
            </a:r>
          </a:p>
          <a:p>
            <a:pPr marL="285750" marR="0" indent="-457200" algn="l" defTabSz="914400" rtl="0" fontAlgn="auto" latinLnBrk="0" hangingPunct="0">
              <a:lnSpc>
                <a:spcPct val="100000"/>
              </a:lnSpc>
              <a:spcBef>
                <a:spcPts val="0"/>
              </a:spcBef>
              <a:spcAft>
                <a:spcPts val="0"/>
              </a:spcAft>
              <a:buClrTx/>
              <a:buSzTx/>
              <a:buFont typeface="Courier New" panose="02070309020205020404" pitchFamily="49" charset="0"/>
              <a:buChar char="o"/>
              <a:tabLst/>
            </a:pPr>
            <a:r>
              <a:rPr lang="en-US" sz="3500" dirty="0"/>
              <a:t>3D-printed cap</a:t>
            </a:r>
            <a:endParaRPr kumimoji="0" lang="en-US" sz="3500" b="0" i="0" u="none" strike="noStrike" cap="none" spc="0" normalizeH="0" baseline="0" dirty="0">
              <a:ln>
                <a:noFill/>
              </a:ln>
              <a:solidFill>
                <a:srgbClr val="000000"/>
              </a:solidFill>
              <a:effectLst/>
              <a:uFillTx/>
              <a:latin typeface="+mj-lt"/>
              <a:ea typeface="+mj-ea"/>
              <a:cs typeface="+mj-cs"/>
              <a:sym typeface="Arial"/>
            </a:endParaRPr>
          </a:p>
        </p:txBody>
      </p:sp>
      <p:sp>
        <p:nvSpPr>
          <p:cNvPr id="120" name="TextBox 119">
            <a:extLst>
              <a:ext uri="{FF2B5EF4-FFF2-40B4-BE49-F238E27FC236}">
                <a16:creationId xmlns:a16="http://schemas.microsoft.com/office/drawing/2014/main" id="{727C7017-DB2A-4548-8787-38753928722E}"/>
              </a:ext>
            </a:extLst>
          </p:cNvPr>
          <p:cNvSpPr txBox="1"/>
          <p:nvPr/>
        </p:nvSpPr>
        <p:spPr>
          <a:xfrm>
            <a:off x="34495099" y="19097973"/>
            <a:ext cx="14294791" cy="5078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defTabSz="914400" rtl="0" fontAlgn="auto" latinLnBrk="0" hangingPunct="0">
              <a:lnSpc>
                <a:spcPct val="100000"/>
              </a:lnSpc>
              <a:spcBef>
                <a:spcPts val="0"/>
              </a:spcBef>
              <a:spcAft>
                <a:spcPts val="0"/>
              </a:spcAft>
              <a:buClrTx/>
              <a:buSzTx/>
              <a:buFontTx/>
              <a:buNone/>
              <a:tabLst/>
            </a:pPr>
            <a:r>
              <a:rPr lang="en-US" sz="2700" dirty="0"/>
              <a:t>v</a:t>
            </a:r>
            <a:r>
              <a:rPr kumimoji="0" lang="en-US" sz="2700" i="0" u="none" strike="noStrike" cap="none" spc="0" normalizeH="0" baseline="0" dirty="0">
                <a:ln>
                  <a:noFill/>
                </a:ln>
                <a:solidFill>
                  <a:srgbClr val="000000"/>
                </a:solidFill>
                <a:effectLst/>
                <a:uFillTx/>
                <a:latin typeface="+mj-lt"/>
                <a:ea typeface="+mj-ea"/>
                <a:cs typeface="+mj-cs"/>
                <a:sym typeface="Arial"/>
              </a:rPr>
              <a:t>isualization of decompressed neural data</a:t>
            </a:r>
          </a:p>
        </p:txBody>
      </p:sp>
      <p:sp>
        <p:nvSpPr>
          <p:cNvPr id="25" name="TextBox 24">
            <a:extLst>
              <a:ext uri="{FF2B5EF4-FFF2-40B4-BE49-F238E27FC236}">
                <a16:creationId xmlns:a16="http://schemas.microsoft.com/office/drawing/2014/main" id="{0D8DFF23-C236-44E3-BEFB-969D444F2528}"/>
              </a:ext>
            </a:extLst>
          </p:cNvPr>
          <p:cNvSpPr txBox="1"/>
          <p:nvPr/>
        </p:nvSpPr>
        <p:spPr>
          <a:xfrm>
            <a:off x="34298454" y="14180463"/>
            <a:ext cx="3120826" cy="31832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j-lt"/>
                <a:ea typeface="+mj-ea"/>
                <a:cs typeface="+mj-cs"/>
                <a:sym typeface="Arial"/>
              </a:rPr>
              <a:t>Neural Spike Clusters</a:t>
            </a:r>
          </a:p>
        </p:txBody>
      </p:sp>
      <p:sp>
        <p:nvSpPr>
          <p:cNvPr id="121" name="TextBox 120">
            <a:extLst>
              <a:ext uri="{FF2B5EF4-FFF2-40B4-BE49-F238E27FC236}">
                <a16:creationId xmlns:a16="http://schemas.microsoft.com/office/drawing/2014/main" id="{9EB6482B-82E9-4ABF-B65C-B2AAA13E4729}"/>
              </a:ext>
            </a:extLst>
          </p:cNvPr>
          <p:cNvSpPr txBox="1"/>
          <p:nvPr/>
        </p:nvSpPr>
        <p:spPr>
          <a:xfrm>
            <a:off x="38411153" y="14180463"/>
            <a:ext cx="3120826" cy="31832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j-lt"/>
                <a:ea typeface="+mj-ea"/>
                <a:cs typeface="+mj-cs"/>
                <a:sym typeface="Arial"/>
              </a:rPr>
              <a:t>Averaged Spike</a:t>
            </a:r>
            <a:r>
              <a:rPr lang="en-US" dirty="0"/>
              <a:t> Clusters</a:t>
            </a: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0F6FC6"/>
      </a:accent1>
      <a:accent2>
        <a:srgbClr val="009DD9"/>
      </a:accent2>
      <a:accent3>
        <a:srgbClr val="0BD0D9"/>
      </a:accent3>
      <a:accent4>
        <a:srgbClr val="10CF9B"/>
      </a:accent4>
      <a:accent5>
        <a:srgbClr val="7CCA62"/>
      </a:accent5>
      <a:accent6>
        <a:srgbClr val="A5C249"/>
      </a:accent6>
      <a:hlink>
        <a:srgbClr val="0000FF"/>
      </a:hlink>
      <a:folHlink>
        <a:srgbClr val="FF00FF"/>
      </a:folHlink>
    </a:clrScheme>
    <a:fontScheme name="Office Theme">
      <a:majorFont>
        <a:latin typeface="Arial"/>
        <a:ea typeface="Arial"/>
        <a:cs typeface="Arial"/>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0F6FC6"/>
      </a:accent1>
      <a:accent2>
        <a:srgbClr val="009DD9"/>
      </a:accent2>
      <a:accent3>
        <a:srgbClr val="0BD0D9"/>
      </a:accent3>
      <a:accent4>
        <a:srgbClr val="10CF9B"/>
      </a:accent4>
      <a:accent5>
        <a:srgbClr val="7CCA62"/>
      </a:accent5>
      <a:accent6>
        <a:srgbClr val="A5C249"/>
      </a:accent6>
      <a:hlink>
        <a:srgbClr val="0000FF"/>
      </a:hlink>
      <a:folHlink>
        <a:srgbClr val="FF00FF"/>
      </a:folHlink>
    </a:clrScheme>
    <a:fontScheme name="Office Theme">
      <a:majorFont>
        <a:latin typeface="Arial"/>
        <a:ea typeface="Arial"/>
        <a:cs typeface="Arial"/>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2633</TotalTime>
  <Words>564</Words>
  <Application>Microsoft Office PowerPoint</Application>
  <PresentationFormat>Custom</PresentationFormat>
  <Paragraphs>104</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Courier New</vt:lpstr>
      <vt:lpstr>Helvetica</vt:lpstr>
      <vt:lpstr>Times</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Sophie D'Amico</dc:creator>
  <cp:lastModifiedBy>Sophie D'Amico</cp:lastModifiedBy>
  <cp:revision>62</cp:revision>
  <dcterms:modified xsi:type="dcterms:W3CDTF">2019-04-10T04:24:46Z</dcterms:modified>
</cp:coreProperties>
</file>